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9"/>
  </p:notesMasterIdLst>
  <p:sldIdLst>
    <p:sldId id="350" r:id="rId2"/>
    <p:sldId id="259" r:id="rId3"/>
    <p:sldId id="260" r:id="rId4"/>
    <p:sldId id="261" r:id="rId5"/>
    <p:sldId id="352" r:id="rId6"/>
    <p:sldId id="383" r:id="rId7"/>
    <p:sldId id="381" r:id="rId8"/>
    <p:sldId id="496" r:id="rId9"/>
    <p:sldId id="340" r:id="rId10"/>
    <p:sldId id="483" r:id="rId11"/>
    <p:sldId id="357" r:id="rId12"/>
    <p:sldId id="488" r:id="rId13"/>
    <p:sldId id="489" r:id="rId14"/>
    <p:sldId id="360" r:id="rId15"/>
    <p:sldId id="361" r:id="rId16"/>
    <p:sldId id="362" r:id="rId17"/>
    <p:sldId id="412" r:id="rId18"/>
    <p:sldId id="413" r:id="rId19"/>
    <p:sldId id="490" r:id="rId20"/>
    <p:sldId id="455" r:id="rId21"/>
    <p:sldId id="463" r:id="rId22"/>
    <p:sldId id="465" r:id="rId23"/>
    <p:sldId id="466" r:id="rId24"/>
    <p:sldId id="467" r:id="rId25"/>
    <p:sldId id="484" r:id="rId26"/>
    <p:sldId id="485" r:id="rId27"/>
    <p:sldId id="468" r:id="rId28"/>
    <p:sldId id="347" r:id="rId29"/>
    <p:sldId id="343" r:id="rId30"/>
    <p:sldId id="487" r:id="rId31"/>
    <p:sldId id="405" r:id="rId32"/>
    <p:sldId id="406" r:id="rId33"/>
    <p:sldId id="366" r:id="rId34"/>
    <p:sldId id="348" r:id="rId35"/>
    <p:sldId id="407" r:id="rId36"/>
    <p:sldId id="386" r:id="rId37"/>
    <p:sldId id="535" r:id="rId38"/>
    <p:sldId id="557" r:id="rId39"/>
    <p:sldId id="532" r:id="rId40"/>
    <p:sldId id="534" r:id="rId41"/>
    <p:sldId id="408" r:id="rId42"/>
    <p:sldId id="536" r:id="rId43"/>
    <p:sldId id="433" r:id="rId44"/>
    <p:sldId id="434" r:id="rId45"/>
    <p:sldId id="375" r:id="rId46"/>
    <p:sldId id="528" r:id="rId47"/>
    <p:sldId id="529" r:id="rId48"/>
    <p:sldId id="530" r:id="rId49"/>
    <p:sldId id="531" r:id="rId50"/>
    <p:sldId id="537" r:id="rId51"/>
    <p:sldId id="538" r:id="rId52"/>
    <p:sldId id="539" r:id="rId53"/>
    <p:sldId id="540" r:id="rId54"/>
    <p:sldId id="541" r:id="rId55"/>
    <p:sldId id="542" r:id="rId56"/>
    <p:sldId id="559" r:id="rId57"/>
    <p:sldId id="562" r:id="rId58"/>
    <p:sldId id="560" r:id="rId59"/>
    <p:sldId id="376" r:id="rId60"/>
    <p:sldId id="545" r:id="rId61"/>
    <p:sldId id="543" r:id="rId62"/>
    <p:sldId id="544" r:id="rId63"/>
    <p:sldId id="563" r:id="rId64"/>
    <p:sldId id="558" r:id="rId65"/>
    <p:sldId id="561" r:id="rId66"/>
    <p:sldId id="377" r:id="rId67"/>
    <p:sldId id="547" r:id="rId68"/>
    <p:sldId id="546" r:id="rId69"/>
    <p:sldId id="548" r:id="rId70"/>
    <p:sldId id="437" r:id="rId71"/>
    <p:sldId id="410" r:id="rId72"/>
    <p:sldId id="514" r:id="rId73"/>
    <p:sldId id="519" r:id="rId74"/>
    <p:sldId id="515" r:id="rId75"/>
    <p:sldId id="520" r:id="rId76"/>
    <p:sldId id="516" r:id="rId77"/>
    <p:sldId id="521" r:id="rId78"/>
    <p:sldId id="517" r:id="rId79"/>
    <p:sldId id="522" r:id="rId80"/>
    <p:sldId id="518" r:id="rId81"/>
    <p:sldId id="523" r:id="rId82"/>
    <p:sldId id="411" r:id="rId83"/>
    <p:sldId id="378" r:id="rId84"/>
    <p:sldId id="549" r:id="rId85"/>
    <p:sldId id="550" r:id="rId86"/>
    <p:sldId id="551" r:id="rId87"/>
    <p:sldId id="552" r:id="rId88"/>
    <p:sldId id="438" r:id="rId89"/>
    <p:sldId id="553" r:id="rId90"/>
    <p:sldId id="554" r:id="rId91"/>
    <p:sldId id="564" r:id="rId92"/>
    <p:sldId id="555" r:id="rId93"/>
    <p:sldId id="556" r:id="rId94"/>
    <p:sldId id="440" r:id="rId95"/>
    <p:sldId id="382" r:id="rId96"/>
    <p:sldId id="345" r:id="rId97"/>
    <p:sldId id="497" r:id="rId98"/>
    <p:sldId id="498" r:id="rId99"/>
    <p:sldId id="499" r:id="rId100"/>
    <p:sldId id="565" r:id="rId101"/>
    <p:sldId id="500" r:id="rId102"/>
    <p:sldId id="501" r:id="rId103"/>
    <p:sldId id="502" r:id="rId104"/>
    <p:sldId id="503" r:id="rId105"/>
    <p:sldId id="504" r:id="rId106"/>
    <p:sldId id="505" r:id="rId107"/>
    <p:sldId id="506" r:id="rId108"/>
    <p:sldId id="507" r:id="rId109"/>
    <p:sldId id="508" r:id="rId110"/>
    <p:sldId id="509" r:id="rId111"/>
    <p:sldId id="510" r:id="rId112"/>
    <p:sldId id="511" r:id="rId113"/>
    <p:sldId id="512" r:id="rId114"/>
    <p:sldId id="513" r:id="rId115"/>
    <p:sldId id="342" r:id="rId116"/>
    <p:sldId id="414" r:id="rId117"/>
    <p:sldId id="263" r:id="rId11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15" autoAdjust="0"/>
    <p:restoredTop sz="72531" autoAdjust="0"/>
  </p:normalViewPr>
  <p:slideViewPr>
    <p:cSldViewPr snapToGrid="0" snapToObjects="1">
      <p:cViewPr varScale="1">
        <p:scale>
          <a:sx n="80" d="100"/>
          <a:sy n="80" d="100"/>
        </p:scale>
        <p:origin x="-2406" y="-8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12-Oct-18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sz="1200">
                <a:solidFill>
                  <a:schemeClr val="tx1"/>
                </a:solidFill>
                <a:latin typeface="+mn-lt"/>
                <a:ea typeface="ＭＳ Ｐゴシック" pitchFamily="-65" charset="-128"/>
                <a:cs typeface="ＭＳ Ｐゴシック" pitchFamily="-65" charset="-128"/>
              </a:rPr>
              <a:t>Esta sessão sublinha a importância da cooperação internacional para a investigação de casos concretos de cibercrimes. Serão descritos os instrumentos de cooperação internacional disponíveis, principalmente a Convenção de Budapeste sobre Cibercrime.</a:t>
            </a:r>
          </a:p>
        </p:txBody>
      </p:sp>
      <p:sp>
        <p:nvSpPr>
          <p:cNvPr id="5120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A259D01-C1E5-42AE-984F-376FD8B81E1E}" type="slidenum">
              <a:rPr lang="en-US">
                <a:latin typeface="Calibri" pitchFamily="34" charset="0"/>
              </a:rPr>
              <a:pPr eaLnBrk="1" hangingPunct="1"/>
              <a:t>1</a:t>
            </a:fld>
            <a:endParaRPr lang="en-US">
              <a:latin typeface="Calibri" pitchFamily="34" charset="0"/>
            </a:endParaRPr>
          </a:p>
        </p:txBody>
      </p:sp>
    </p:spTree>
    <p:extLst>
      <p:ext uri="{BB962C8B-B14F-4D97-AF65-F5344CB8AC3E}">
        <p14:creationId xmlns:p14="http://schemas.microsoft.com/office/powerpoint/2010/main" val="31458990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Alguns organismos/agências que desenvolveram mecanismos para a </a:t>
            </a:r>
            <a:r>
              <a:rPr lang="pt-PT" baseline="0"/>
              <a:t>cooperação internacional formal incluem:</a:t>
            </a:r>
          </a:p>
          <a:p>
            <a:pPr marL="171450" indent="-171450">
              <a:buFontTx/>
              <a:buChar char="-"/>
            </a:pPr>
            <a:r>
              <a:rPr lang="pt-PT" baseline="0"/>
              <a:t>Nações Unidas (ONU)</a:t>
            </a:r>
          </a:p>
          <a:p>
            <a:pPr marL="171450" indent="-171450">
              <a:buFontTx/>
              <a:buChar char="-"/>
            </a:pPr>
            <a:r>
              <a:rPr lang="pt-PT" baseline="0"/>
              <a:t>Concelho Europeu</a:t>
            </a:r>
          </a:p>
          <a:p>
            <a:pPr marL="171450" indent="-171450">
              <a:buFontTx/>
              <a:buChar char="-"/>
            </a:pPr>
            <a:r>
              <a:rPr lang="pt-PT" baseline="0"/>
              <a:t>União Internacional de Telecomunicações (International Telecommunication Union, ITU)</a:t>
            </a:r>
          </a:p>
          <a:p>
            <a:pPr marL="171450" indent="-171450">
              <a:buFontTx/>
              <a:buChar char="-"/>
            </a:pPr>
            <a:r>
              <a:rPr lang="pt-PT" baseline="0"/>
              <a:t>União Africana</a:t>
            </a:r>
          </a:p>
          <a:p>
            <a:pPr marL="171450" indent="-171450">
              <a:buFontTx/>
              <a:buChar char="-"/>
            </a:pPr>
            <a:r>
              <a:rPr lang="pt-PT" baseline="0"/>
              <a:t>Commonwealth</a:t>
            </a:r>
          </a:p>
          <a:p>
            <a:pPr marL="171450" indent="-171450">
              <a:buFontTx/>
              <a:buChar char="-"/>
            </a:pPr>
            <a:r>
              <a:rPr lang="pt-PT" baseline="0"/>
              <a:t>Gabinete das Nações Unidas contra a Droga e o Crime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22819252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normAutofit/>
          </a:bodyPr>
          <a:lstStyle/>
          <a:p>
            <a:r>
              <a:rPr lang="pt-PT" sz="1000" b="1" u="sng">
                <a:solidFill>
                  <a:srgbClr val="FF0000"/>
                </a:solidFill>
              </a:rPr>
              <a:t>Atrasos devido aos diferentes níveis de importância das investigações ao cibercrime nos diferentes países:</a:t>
            </a:r>
          </a:p>
          <a:p>
            <a:endParaRPr lang="en-GB" sz="1000" dirty="0">
              <a:solidFill>
                <a:srgbClr val="FF0000"/>
              </a:solidFill>
            </a:endParaRPr>
          </a:p>
          <a:p>
            <a:r>
              <a:rPr lang="pt-PT" sz="1000">
                <a:solidFill>
                  <a:srgbClr val="FF0000"/>
                </a:solidFill>
              </a:rPr>
              <a:t>Nem todos os países têm uma estrutura judiciária ou de autoridades policiais especializadas, treinadas e equipadas para lidar com </a:t>
            </a:r>
            <a:r>
              <a:rPr lang="pt-PT" sz="1000" baseline="0">
                <a:solidFill>
                  <a:srgbClr val="FF0000"/>
                </a:solidFill>
              </a:rPr>
              <a:t>investigações</a:t>
            </a:r>
            <a:r>
              <a:rPr lang="pt-PT" sz="1000">
                <a:solidFill>
                  <a:srgbClr val="FF0000"/>
                </a:solidFill>
              </a:rPr>
              <a:t> ao cibercrime</a:t>
            </a:r>
            <a:r>
              <a:rPr lang="pt-PT" sz="1000" baseline="0">
                <a:solidFill>
                  <a:srgbClr val="FF0000"/>
                </a:solidFill>
              </a:rPr>
              <a:t>. </a:t>
            </a:r>
          </a:p>
          <a:p>
            <a:endParaRPr lang="en-GB" sz="1000" dirty="0">
              <a:solidFill>
                <a:srgbClr val="FF0000"/>
              </a:solidFill>
            </a:endParaRPr>
          </a:p>
          <a:p>
            <a:r>
              <a:rPr lang="pt-PT" sz="1000" b="1" u="sng">
                <a:solidFill>
                  <a:srgbClr val="FF0000"/>
                </a:solidFill>
              </a:rPr>
              <a:t>Fornecer </a:t>
            </a:r>
            <a:r>
              <a:rPr lang="pt-PT" sz="1000" b="1" u="sng" baseline="0">
                <a:solidFill>
                  <a:srgbClr val="FF0000"/>
                </a:solidFill>
              </a:rPr>
              <a:t>suporte técnico e especializado:</a:t>
            </a:r>
          </a:p>
          <a:p>
            <a:endParaRPr lang="en-GB" sz="1000" dirty="0">
              <a:solidFill>
                <a:srgbClr val="FF0000"/>
              </a:solidFill>
            </a:endParaRPr>
          </a:p>
          <a:p>
            <a:r>
              <a:rPr lang="pt-PT" sz="1000">
                <a:solidFill>
                  <a:srgbClr val="FF0000"/>
                </a:solidFill>
              </a:rPr>
              <a:t>O suporte técnico e </a:t>
            </a:r>
            <a:r>
              <a:rPr lang="pt-PT" sz="1000" baseline="0">
                <a:solidFill>
                  <a:srgbClr val="FF0000"/>
                </a:solidFill>
              </a:rPr>
              <a:t>especializado pode ser proporcionado por ser suficientemente minucioso ao estabelecer uma solicitação de MLAT e detalhar exatamente que atos de investigação precisa que sejam feitos e os resultados que procura (</a:t>
            </a:r>
            <a:r>
              <a:rPr lang="pt-PT" sz="1000" u="sng" baseline="0">
                <a:solidFill>
                  <a:srgbClr val="FF0000"/>
                </a:solidFill>
              </a:rPr>
              <a:t>ver o slide 55</a:t>
            </a:r>
            <a:r>
              <a:rPr lang="pt-PT" sz="1000" baseline="0">
                <a:solidFill>
                  <a:srgbClr val="FF0000"/>
                </a:solidFill>
              </a:rPr>
              <a:t>). Estas questões também podem ser evocadas durante contactos diretos e informais entre agentes da autoridade e procuradores. </a:t>
            </a:r>
          </a:p>
          <a:p>
            <a:endParaRPr lang="en-GB" sz="1000" dirty="0">
              <a:solidFill>
                <a:srgbClr val="FF0000"/>
              </a:solidFill>
            </a:endParaRPr>
          </a:p>
          <a:p>
            <a:r>
              <a:rPr lang="pt-PT" sz="1000" baseline="0">
                <a:solidFill>
                  <a:srgbClr val="FF0000"/>
                </a:solidFill>
              </a:rPr>
              <a:t>Este suporte pode ser fornecido num contexto mais formal por meio da</a:t>
            </a:r>
            <a:r>
              <a:rPr lang="pt-PT" sz="1000" baseline="0"/>
              <a:t> assinatura de um acordo de equipa de investigação conjunta (JIT) (</a:t>
            </a:r>
            <a:r>
              <a:rPr lang="pt-PT" sz="1000" u="sng" baseline="0"/>
              <a:t>ver o slide 61</a:t>
            </a:r>
            <a:r>
              <a:rPr lang="pt-PT" sz="1000" baseline="0"/>
              <a:t>). </a:t>
            </a:r>
          </a:p>
          <a:p>
            <a:endParaRPr lang="en-US" sz="1000" baseline="0" dirty="0"/>
          </a:p>
          <a:p>
            <a:r>
              <a:rPr lang="pt-PT" sz="1000" baseline="0"/>
              <a:t>Em geral, é uma boa ideia limitar todos os pedidos de MLAT a atos de investigação que não pode, em caso algum, fazer por conta própria. Por exemplo, se precisa que um computador seja apreendido e analisado, a melhor opção é simplesmente pedir às autoridades responsáveis pela aplicação da lei que apreendam o computador relevante e o enviem. Em seguida, pode pedir aos seus próprios agentes da autoridade ou especialistas que analisem o computador e pode ainda ter a certeza de que os procedimentos para o fazer estarão em conformidade com a legislação nacional.  </a:t>
            </a:r>
          </a:p>
        </p:txBody>
      </p:sp>
    </p:spTree>
    <p:extLst>
      <p:ext uri="{BB962C8B-B14F-4D97-AF65-F5344CB8AC3E}">
        <p14:creationId xmlns:p14="http://schemas.microsoft.com/office/powerpoint/2010/main" val="1784234903"/>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Por exemplo, </a:t>
            </a:r>
            <a:r>
              <a:rPr lang="pt-PT" baseline="0"/>
              <a:t>pode ser interessante explorar formas mais tradicionais de investigação, como obter declarações de testemunhas ou documentos bancários e provas financeiras. (</a:t>
            </a:r>
            <a:r>
              <a:rPr lang="pt-PT" u="sng" baseline="0"/>
              <a:t>slides 56 e 57)</a:t>
            </a:r>
          </a:p>
          <a:p>
            <a:endParaRPr lang="en-US" dirty="0"/>
          </a:p>
          <a:p>
            <a:r>
              <a:rPr lang="pt-PT"/>
              <a:t>O cibercrime pode parecer um </a:t>
            </a:r>
            <a:r>
              <a:rPr lang="pt-PT" baseline="0"/>
              <a:t>mundo virtual, mas as pessoas que cometem estas infrações fazem-no com a mesma motivação básica de qualquer outro crime.</a:t>
            </a:r>
          </a:p>
          <a:p>
            <a:endParaRPr lang="en-US" baseline="0" dirty="0"/>
          </a:p>
          <a:p>
            <a:r>
              <a:rPr lang="pt-PT" baseline="0"/>
              <a:t>Seguir o “fluxo monetário” e determinar quem lucra com a ofensa é, frequentemente, uma das maneiras mais pertinentes e simples de investigar as infrações de cibercrime de forma eficiente.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113</a:t>
            </a:fld>
            <a:endParaRPr lang="en-US"/>
          </a:p>
        </p:txBody>
      </p:sp>
    </p:spTree>
    <p:extLst>
      <p:ext uri="{BB962C8B-B14F-4D97-AF65-F5344CB8AC3E}">
        <p14:creationId xmlns:p14="http://schemas.microsoft.com/office/powerpoint/2010/main" val="335582353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sz="1200">
                <a:solidFill>
                  <a:schemeClr val="tx1"/>
                </a:solidFill>
                <a:latin typeface="+mn-lt"/>
                <a:ea typeface="ＭＳ Ｐゴシック" pitchFamily="-65" charset="-128"/>
                <a:cs typeface="ＭＳ Ｐゴシック" pitchFamily="-65" charset="-128"/>
              </a:rPr>
              <a:t>O formador deve dar aos participantes a oportunidade de fazer quaisquer perguntas que possam ter em relação à parte Dois da aula.</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FAF0508-F2C9-41F3-8F3D-514EBE9FEEE2}" type="slidenum">
              <a:rPr lang="en-GB">
                <a:latin typeface="Calibri" pitchFamily="34" charset="0"/>
              </a:rPr>
              <a:pPr eaLnBrk="1" hangingPunct="1"/>
              <a:t>114</a:t>
            </a:fld>
            <a:endParaRPr lang="en-GB">
              <a:latin typeface="Calibri" pitchFamily="34" charset="0"/>
            </a:endParaRPr>
          </a:p>
        </p:txBody>
      </p:sp>
    </p:spTree>
    <p:extLst>
      <p:ext uri="{BB962C8B-B14F-4D97-AF65-F5344CB8AC3E}">
        <p14:creationId xmlns:p14="http://schemas.microsoft.com/office/powerpoint/2010/main" val="67176080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sz="1200" b="0" i="0" u="none" strike="noStrike" baseline="0">
                <a:solidFill>
                  <a:schemeClr val="tx1"/>
                </a:solidFill>
                <a:latin typeface="+mn-lt"/>
                <a:ea typeface="ＭＳ Ｐゴシック" pitchFamily="-65" charset="-128"/>
                <a:cs typeface="ＭＳ Ｐゴシック" pitchFamily="-65" charset="-128"/>
              </a:rPr>
              <a:t>O formador deve recapitular/avaliar os conhecimentos sobre os seguintes pontos:</a:t>
            </a:r>
          </a:p>
          <a:p>
            <a:pPr algn="just"/>
            <a:r>
              <a:rPr lang="pt-PT" sz="1200" b="0" i="0" u="none" strike="noStrike" baseline="0">
                <a:solidFill>
                  <a:schemeClr val="tx1"/>
                </a:solidFill>
                <a:latin typeface="+mn-lt"/>
                <a:ea typeface="ＭＳ Ｐゴシック" pitchFamily="-65" charset="-128"/>
                <a:cs typeface="ＭＳ Ｐゴシック" pitchFamily="-65" charset="-128"/>
              </a:rPr>
              <a:t>- Reconhecer a dimensão global da Internet e a dimensão internacional do cibercrime;</a:t>
            </a:r>
          </a:p>
          <a:p>
            <a:pPr algn="just"/>
            <a:r>
              <a:rPr lang="pt-PT" sz="1200" b="0" i="0" u="none" strike="noStrike" baseline="0">
                <a:solidFill>
                  <a:schemeClr val="tx1"/>
                </a:solidFill>
                <a:latin typeface="+mn-lt"/>
                <a:ea typeface="ＭＳ Ｐゴシック" pitchFamily="-65" charset="-128"/>
                <a:cs typeface="ＭＳ Ｐゴシック" pitchFamily="-65" charset="-128"/>
              </a:rPr>
              <a:t>- Explicar a importância da cooperação internacional e reconhecer os instrumentos disponíveis para cooperação internacional no campo do cibercrime;</a:t>
            </a:r>
          </a:p>
          <a:p>
            <a:pPr algn="just"/>
            <a:r>
              <a:rPr lang="pt-PT" sz="1200" b="0" i="0" u="none" strike="noStrike" baseline="0">
                <a:solidFill>
                  <a:schemeClr val="tx1"/>
                </a:solidFill>
                <a:latin typeface="+mn-lt"/>
                <a:ea typeface="ＭＳ Ｐゴシック" pitchFamily="-65" charset="-128"/>
                <a:cs typeface="ＭＳ Ｐゴシック" pitchFamily="-65" charset="-128"/>
              </a:rPr>
              <a:t>- Identificar a necessidade de canais muito rápidos e eficientes para cooperação internacional e os instrumentos disponíveis, as formas como são utilizados, os horários e a eficácia;</a:t>
            </a:r>
          </a:p>
          <a:p>
            <a:pPr algn="just"/>
            <a:r>
              <a:rPr lang="pt-PT" sz="1200" b="0" i="0" u="none" strike="noStrike" baseline="0">
                <a:solidFill>
                  <a:schemeClr val="tx1"/>
                </a:solidFill>
                <a:latin typeface="+mn-lt"/>
                <a:ea typeface="ＭＳ Ｐゴシック" pitchFamily="-65" charset="-128"/>
                <a:cs typeface="ＭＳ Ｐゴシック" pitchFamily="-65" charset="-128"/>
              </a:rPr>
              <a:t>- Descrever os esforços de organizações internacionais relativamente à implementação de novas modalidades de cooperação internacional;</a:t>
            </a:r>
          </a:p>
          <a:p>
            <a:pPr marL="171450" marR="0" indent="-171450" algn="just" defTabSz="457200" rtl="0" eaLnBrk="0" fontAlgn="base" latinLnBrk="0" hangingPunct="0">
              <a:lnSpc>
                <a:spcPct val="100000"/>
              </a:lnSpc>
              <a:spcBef>
                <a:spcPct val="30000"/>
              </a:spcBef>
              <a:spcAft>
                <a:spcPct val="0"/>
              </a:spcAft>
              <a:buClrTx/>
              <a:buSzTx/>
              <a:buFontTx/>
              <a:buChar char="-"/>
              <a:tabLst/>
              <a:defRPr/>
            </a:pPr>
            <a:r>
              <a:rPr lang="pt-PT" sz="1200" b="0" i="0" u="none" strike="noStrike" baseline="0">
                <a:solidFill>
                  <a:schemeClr val="tx1"/>
                </a:solidFill>
                <a:latin typeface="+mn-lt"/>
                <a:ea typeface="ＭＳ Ｐゴシック" pitchFamily="-65" charset="-128"/>
                <a:cs typeface="ＭＳ Ｐゴシック" pitchFamily="-65" charset="-128"/>
              </a:rPr>
              <a:t>Discutir a Convenção de Budapeste sobre Cibercriminalidade - identificar os seus princípios gerais, as medidas provisórias e a rede 24/7 para assistência legal mútua.</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116</a:t>
            </a:fld>
            <a:endParaRPr lang="en-US"/>
          </a:p>
        </p:txBody>
      </p:sp>
    </p:spTree>
    <p:extLst>
      <p:ext uri="{BB962C8B-B14F-4D97-AF65-F5344CB8AC3E}">
        <p14:creationId xmlns:p14="http://schemas.microsoft.com/office/powerpoint/2010/main" val="44493176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sz="1200">
                <a:solidFill>
                  <a:schemeClr val="tx1"/>
                </a:solidFill>
                <a:latin typeface="+mn-lt"/>
                <a:ea typeface="ＭＳ Ｐゴシック" pitchFamily="-65" charset="-128"/>
                <a:cs typeface="ＭＳ Ｐゴシック" pitchFamily="-65" charset="-128"/>
              </a:rPr>
              <a:t>O formador deve dar aos participantes a oportunidade de fazer quaisquer perguntas que possam ter em relação à aula.</a:t>
            </a:r>
          </a:p>
          <a:p>
            <a:r>
              <a:rPr lang="pt-PT" sz="1200">
                <a:solidFill>
                  <a:schemeClr val="tx1"/>
                </a:solidFill>
                <a:latin typeface="+mn-lt"/>
                <a:ea typeface="ＭＳ Ｐゴシック" pitchFamily="-65" charset="-128"/>
                <a:cs typeface="ＭＳ Ｐゴシック" pitchFamily="-65" charset="-128"/>
              </a:rPr>
              <a:t> </a:t>
            </a:r>
          </a:p>
          <a:p>
            <a:r>
              <a:rPr lang="pt-PT" sz="1200" b="1">
                <a:solidFill>
                  <a:schemeClr val="tx1"/>
                </a:solidFill>
                <a:latin typeface="+mn-lt"/>
                <a:ea typeface="ＭＳ Ｐゴシック" pitchFamily="-65" charset="-128"/>
                <a:cs typeface="ＭＳ Ｐゴシック" pitchFamily="-65" charset="-128"/>
              </a:rPr>
              <a:t>Exercícios Práticos (se aplicável)</a:t>
            </a:r>
          </a:p>
          <a:p>
            <a:r>
              <a:rPr lang="pt-PT" sz="1200">
                <a:solidFill>
                  <a:schemeClr val="tx1"/>
                </a:solidFill>
                <a:latin typeface="+mn-lt"/>
                <a:ea typeface="ＭＳ Ｐゴシック" pitchFamily="-65" charset="-128"/>
                <a:cs typeface="ＭＳ Ｐゴシック" pitchFamily="-65" charset="-128"/>
              </a:rPr>
              <a:t>Não há exercícios práticos preparados para esta sessão</a:t>
            </a:r>
          </a:p>
          <a:p>
            <a:r>
              <a:rPr lang="pt-PT" sz="1200">
                <a:solidFill>
                  <a:schemeClr val="tx1"/>
                </a:solidFill>
                <a:latin typeface="+mn-lt"/>
                <a:ea typeface="ＭＳ Ｐゴシック" pitchFamily="-65" charset="-128"/>
                <a:cs typeface="ＭＳ Ｐゴシック" pitchFamily="-65" charset="-128"/>
              </a:rPr>
              <a:t> </a:t>
            </a:r>
          </a:p>
          <a:p>
            <a:r>
              <a:rPr lang="pt-PT" sz="1200" b="1">
                <a:solidFill>
                  <a:schemeClr val="tx1"/>
                </a:solidFill>
                <a:latin typeface="+mn-lt"/>
                <a:ea typeface="ＭＳ Ｐゴシック" pitchFamily="-65" charset="-128"/>
                <a:cs typeface="ＭＳ Ｐゴシック" pitchFamily="-65" charset="-128"/>
              </a:rPr>
              <a:t>Avaliação de conhecimentos</a:t>
            </a:r>
          </a:p>
          <a:p>
            <a:r>
              <a:rPr lang="pt-PT" sz="1200">
                <a:solidFill>
                  <a:schemeClr val="tx1"/>
                </a:solidFill>
                <a:latin typeface="+mn-lt"/>
                <a:ea typeface="ＭＳ Ｐゴシック" pitchFamily="-65" charset="-128"/>
                <a:cs typeface="ＭＳ Ｐゴシック" pitchFamily="-65" charset="-128"/>
              </a:rPr>
              <a:t>O formador deve avaliar os conhecimentos através de perguntas relevantes durante cada um dos aspetos da sessão.</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8436AF2-B040-4FFE-8D6E-5F4B5D579413}" type="slidenum">
              <a:rPr lang="en-GB">
                <a:latin typeface="Calibri" pitchFamily="34" charset="0"/>
              </a:rPr>
              <a:pPr eaLnBrk="1" hangingPunct="1"/>
              <a:t>117</a:t>
            </a:fld>
            <a:endParaRPr lang="en-GB">
              <a:latin typeface="Calibri" pitchFamily="34" charset="0"/>
            </a:endParaRPr>
          </a:p>
        </p:txBody>
      </p:sp>
    </p:spTree>
    <p:extLst>
      <p:ext uri="{BB962C8B-B14F-4D97-AF65-F5344CB8AC3E}">
        <p14:creationId xmlns:p14="http://schemas.microsoft.com/office/powerpoint/2010/main" val="4182469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sz="1200" b="0" i="0" u="none" strike="noStrike" baseline="0">
                <a:solidFill>
                  <a:schemeClr val="tx1"/>
                </a:solidFill>
                <a:latin typeface="+mn-lt"/>
                <a:ea typeface="ＭＳ Ｐゴシック" pitchFamily="-65" charset="-128"/>
                <a:cs typeface="ＭＳ Ｐゴシック" pitchFamily="-65" charset="-128"/>
              </a:rPr>
              <a:t>A Interpol é uma organização internacional muito conhecida, cujos membros são órgãos de aplicação da lei de todo o mundo. A Interpol contava, em janeiro de 2017, com 190 membros de todos os continentes. O seu objetivo é melhorar e facilitar a cooperação policial a nível internacional. Para tal, a Interpol organizou um sistema global de comunicação policial e desenvolveu bases de dados específicas e análises de informações policiais. </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A Interpol foi uma das primeiras instituições internacionais a demonstrar preocupação com questões de cibercrime e uma das primeiras a organizar grupos de discussão de especialistas sobre o assunto, em 1995. Desde então, a Interpol desenvolveu iniciativas para ajudar a polícia e outras agências policiais de todo o mundo a fortalecer a sua capacidade de combater o cibercrime.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750544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sz="1200" b="0" i="0" u="none" strike="noStrike" baseline="0">
                <a:solidFill>
                  <a:schemeClr val="tx1"/>
                </a:solidFill>
                <a:latin typeface="+mn-lt"/>
                <a:ea typeface="ＭＳ Ｐゴシック" pitchFamily="-65" charset="-128"/>
                <a:cs typeface="ＭＳ Ｐゴシック" pitchFamily="-65" charset="-128"/>
              </a:rPr>
              <a:t>Para atingir o seu objetivo, a Interpol criou o sistema de comunicação baseado na Web I-24/7, que melhorou significativamente o acesso da NCB às bases de dados e serviços da INTERPOL. O objetivo desta estrutura era permitir que a polícia identificasse imediatamente especialistas noutros países e obtivesse assistência imediata em investigações relacionadas com sistemas informáticos e recolha de provas. Esta rede está disponível 24 horas por dia, 7 dias por semana. O objetivo do sistema I-24/7 é facilitar o acesso e a troca de informações policiais entre os seus membros e oferecer apoio técnico e operacional. </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De facto, o objetivo principal do sistema I-24/7 é assegurar que as informações policiais podem ser trocadas o mais rapidamente possível, através de canais específicos e apropriados da Interpol; isto inclui informações sobre suspeitos de terrorismo, pessoas procuradas, impressões digitais, perfis de ADN, documentos de viagem perdidos ou roubados, veículos roubados, obras de arte roubadas, etc. Este tipo de informações potencialmente importantes fornecidas pela Interpol é certamente muito útil para investigações concretas. No entanto, justamente por causa do âmbito da rede, ela não pode ser utilizada para, por exemplo, solicitar urgentemente a preservação de dados informáticos ou a preservação de dados de tráfego, ou qualquer tipo de medida para obter ou conservar provas. Por outras palavras, o tipo de cooperação que pode ser oferecido por esta rede específica da Interpol baseia-se nos mesmos princípios que são aplicados à cooperação geral da Interpol.</a:t>
            </a:r>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solidFill>
                  <a:prstClr val="black"/>
                </a:solidFill>
              </a:rPr>
              <a:pPr>
                <a:defRPr/>
              </a:pPr>
              <a:t>12</a:t>
            </a:fld>
            <a:endParaRPr lang="en-US">
              <a:solidFill>
                <a:prstClr val="black"/>
              </a:solidFill>
            </a:endParaRPr>
          </a:p>
        </p:txBody>
      </p:sp>
    </p:spTree>
    <p:extLst>
      <p:ext uri="{BB962C8B-B14F-4D97-AF65-F5344CB8AC3E}">
        <p14:creationId xmlns:p14="http://schemas.microsoft.com/office/powerpoint/2010/main" val="299083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sz="1200" b="0" i="0" u="none" strike="noStrike" baseline="0">
                <a:solidFill>
                  <a:schemeClr val="tx1"/>
                </a:solidFill>
                <a:latin typeface="+mn-lt"/>
                <a:ea typeface="ＭＳ Ｐゴシック" pitchFamily="-65" charset="-128"/>
                <a:cs typeface="ＭＳ Ｐゴシック" pitchFamily="-65" charset="-128"/>
              </a:rPr>
              <a:t>A União Europeia é defensora da Convenção de Budapeste – tendo, inclusive, participado na redação da Convenção na qualidade de observador. Desde então, a União Europeia tem incentivado todos os Estados-Membros a ratificar a Convenção. De facto, um grande número de Estados-Membros ratificou-a e todos eles já a assinaram.</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É claro que, na União, existe um vasto leque de ferramentas de cooperação internacional disponíveis, mesmo fora das abordagens mais recentes, baseadas no princípio de reconhecimento mútuo. A maioria das vantagens do sistema europeu baseia-se na possibilidade de contacto direto entre as autoridades judiciais de cada Estado-Membro. Com esta possibilidade, cada juiz ou procurador pode apresentar diretamente uma solicitação a outro juiz ou procurador. Esta é uma ferramenta muito útil no que diz respeito à investigação, sendo também adequada em questões de cibercrime.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3715065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pt-PT" b="0">
                <a:ea typeface="ＭＳ Ｐゴシック" pitchFamily="34" charset="-128"/>
              </a:rPr>
              <a:t>Rede de pontos de contacto permanentes da União Europeia</a:t>
            </a:r>
          </a:p>
          <a:p>
            <a:pPr algn="l"/>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Além disso, em 2005, a União Europeia adotou um instrumento vinculativo relativo, entre outros, a uma rede de pontos de contacto permanentes em investigações sobre cibercrime - a Decisão-Quadro do Conselho 2005/222/JAI, de 24 de fevereiro de 2005, relativa a ataques contra sistemas de informação. A presente Decisão-Quadro inclui, em especial, regras referentes à "rede de pontos de contacto existente" - nos termos do artigo 11.º, n.º 1, da Decisão-Quadro, todos os Estados-Membros da União Europeia "devem garantir a utilização da rede existente de pontos de contacto operacionais disponíveis 24 horas por dia, 7 dias por semana". Trata-se de uma disposição relativa à troca de informações relacionadas com algumas infrações listadas (acesso ilegal a sistemas de informação, interferência ilegal em sistemas, interferência e instigação ilegal de dados, auxílio e cumplicidade e tentativa encaminhada a outrem).</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Não é dito nos artigos da decisão-quadro, mas é claro que a</a:t>
            </a:r>
            <a:r>
              <a:rPr lang="pt-PT" sz="1200" b="0" u="none" strike="noStrike" baseline="0">
                <a:solidFill>
                  <a:schemeClr val="tx1"/>
                </a:solidFill>
                <a:latin typeface="+mn-lt"/>
                <a:ea typeface="ＭＳ Ｐゴシック" pitchFamily="-65" charset="-128"/>
                <a:cs typeface="ＭＳ Ｐゴシック" pitchFamily="-65" charset="-128"/>
              </a:rPr>
              <a:t> </a:t>
            </a:r>
            <a:r>
              <a:rPr lang="pt-PT" sz="1200" b="0" i="1" u="none" strike="noStrike" baseline="0">
                <a:solidFill>
                  <a:schemeClr val="tx1"/>
                </a:solidFill>
                <a:latin typeface="+mn-lt"/>
                <a:ea typeface="ＭＳ Ｐゴシック" pitchFamily="-65" charset="-128"/>
                <a:cs typeface="ＭＳ Ｐゴシック" pitchFamily="-65" charset="-128"/>
              </a:rPr>
              <a:t>rede existente</a:t>
            </a:r>
            <a:r>
              <a:rPr lang="pt-PT" sz="1200" b="0" u="none" strike="noStrike" baseline="0">
                <a:solidFill>
                  <a:schemeClr val="tx1"/>
                </a:solidFill>
                <a:latin typeface="+mn-lt"/>
                <a:ea typeface="ＭＳ Ｐゴシック" pitchFamily="-65" charset="-128"/>
                <a:cs typeface="ＭＳ Ｐゴシック" pitchFamily="-65" charset="-128"/>
              </a:rPr>
              <a:t> </a:t>
            </a:r>
            <a:r>
              <a:rPr lang="pt-PT" sz="1200" b="0" i="0" u="none" strike="noStrike" baseline="0">
                <a:solidFill>
                  <a:schemeClr val="tx1"/>
                </a:solidFill>
                <a:latin typeface="+mn-lt"/>
                <a:ea typeface="ＭＳ Ｐゴシック" pitchFamily="-65" charset="-128"/>
                <a:cs typeface="ＭＳ Ｐゴシック" pitchFamily="-65" charset="-128"/>
              </a:rPr>
              <a:t>é a</a:t>
            </a:r>
            <a:r>
              <a:rPr lang="pt-PT" sz="1200" b="0" u="none" strike="noStrike" baseline="0">
                <a:solidFill>
                  <a:schemeClr val="tx1"/>
                </a:solidFill>
                <a:latin typeface="+mn-lt"/>
                <a:ea typeface="ＭＳ Ｐゴシック" pitchFamily="-65" charset="-128"/>
                <a:cs typeface="ＭＳ Ｐゴシック" pitchFamily="-65" charset="-128"/>
              </a:rPr>
              <a:t> </a:t>
            </a:r>
            <a:r>
              <a:rPr lang="pt-PT" sz="1200" b="0" i="1" u="none" strike="noStrike" baseline="0">
                <a:solidFill>
                  <a:schemeClr val="tx1"/>
                </a:solidFill>
                <a:latin typeface="+mn-lt"/>
                <a:ea typeface="ＭＳ Ｐゴシック" pitchFamily="-65" charset="-128"/>
                <a:cs typeface="ＭＳ Ｐゴシック" pitchFamily="-65" charset="-128"/>
              </a:rPr>
              <a:t>rede</a:t>
            </a:r>
            <a:r>
              <a:rPr lang="pt-PT" sz="1200" b="0" u="none" strike="noStrike" baseline="0">
                <a:solidFill>
                  <a:schemeClr val="tx1"/>
                </a:solidFill>
                <a:latin typeface="+mn-lt"/>
                <a:ea typeface="ＭＳ Ｐゴシック" pitchFamily="-65" charset="-128"/>
                <a:cs typeface="ＭＳ Ｐゴシック" pitchFamily="-65" charset="-128"/>
              </a:rPr>
              <a:t> </a:t>
            </a:r>
            <a:r>
              <a:rPr lang="pt-PT" sz="1200" b="0" i="0" u="none" strike="noStrike" baseline="0">
                <a:solidFill>
                  <a:schemeClr val="tx1"/>
                </a:solidFill>
                <a:latin typeface="+mn-lt"/>
                <a:ea typeface="ＭＳ Ｐゴシック" pitchFamily="-65" charset="-128"/>
                <a:cs typeface="ＭＳ Ｐゴシック" pitchFamily="-65" charset="-128"/>
              </a:rPr>
              <a:t>do G8/Conselho da Europa.</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04983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b="0" i="0" u="none" strike="noStrike" baseline="0">
                <a:solidFill>
                  <a:schemeClr val="tx1"/>
                </a:solidFill>
                <a:latin typeface="+mn-lt"/>
                <a:ea typeface="ＭＳ Ｐゴシック" pitchFamily="-65" charset="-128"/>
                <a:cs typeface="ＭＳ Ｐゴシック" pitchFamily="-65" charset="-128"/>
              </a:rPr>
              <a:t>Europol</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A Europol é uma organização autónoma da União Europeia cujo objetivo é melhorar a eficácia da cooperação entre as autoridades policiais de cada Estado-Membro da União Europeia. As suas atividades, iniciadas em 1999, incluem a análise de informações criminais e a partilha de dados entre os Estados-Membros. A cibercriminalidade é uma das áreas de atividade mais importantes da Europol. Entre muitas outras possibilidades, a Europol pode ser um excelente canal para aumentar a eficácia das disposições do artigo 26.º da Convenção de Budapeste, a respeito de informações espontâneas. </a:t>
            </a:r>
          </a:p>
          <a:p>
            <a:r>
              <a:rPr lang="pt-PT" sz="1200" b="0" i="0" u="none" strike="noStrike" baseline="0">
                <a:solidFill>
                  <a:schemeClr val="tx1"/>
                </a:solidFill>
                <a:latin typeface="+mn-lt"/>
                <a:ea typeface="ＭＳ Ｐゴシック" pitchFamily="-65" charset="-128"/>
                <a:cs typeface="ＭＳ Ｐゴシック" pitchFamily="-65" charset="-128"/>
              </a:rPr>
              <a:t>Em janeiro de 2013, o Centro Europeu de Cibercriminalidade (EC3) foi estabelecido na Europol. O EC3</a:t>
            </a:r>
            <a:r>
              <a:rPr lang="pt-PT" sz="1200"/>
              <a:t> coordena as atividades policiais transfronteiriças contra o crime informático e funciona como um centro de conhecimentos técnicos sobre o assunto.</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17018814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200" b="0" i="0" u="none" strike="noStrike" baseline="0">
                <a:solidFill>
                  <a:schemeClr val="tx1"/>
                </a:solidFill>
                <a:latin typeface="+mn-lt"/>
                <a:ea typeface="ＭＳ Ｐゴシック" pitchFamily="-65" charset="-128"/>
                <a:cs typeface="ＭＳ Ｐゴシック" pitchFamily="-65" charset="-128"/>
              </a:rPr>
              <a:t>Eurojust</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Ninguém sabe onde a Eurojust chegará no futuro, mas, atualmente, já é uma importante agência da União Europeia, dedicando-se à cooperação judiciária (judicial e judiciária) entre os Estados-Membros da União Europeia. O objetivo da Eurojust é a cooperação internacional na luta contra a criminalidade, através da coordenação entre as atividades realizadas pelas autoridades nacionais responsáveis por investigações e ações penais.</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Neste contexto, a Eurojust tem competência para promover a coordenação entre as autoridades competentes dos vários Estados-Membros e facilitar a implementação de assistência jurídica mútua internacional e de pedidos de extradição.</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A Eurojust foi criada, com personalidade jurídica, em dezembro de 2000, após a recomendação feita pelo Conselho Europeu de Tampere, e reúne um representante de cada um dos 27 Estados-Membros. O "crime informático" é uma das áreas de competência da Eurojust.</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6152858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pt-PT" b="0">
                <a:ea typeface="ＭＳ Ｐゴシック" pitchFamily="34" charset="-128"/>
              </a:rPr>
              <a:t>Rede Judiciária Europeia em Matéria Penal</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Ainda com o objetivo de lutar contra o crime organizado e o terrorismo na União Europeia, aumentando e simplificando a cooperação entre as autoridades judiciárias, foi criada, em junho de 1998, a Rede Judiciária Europeia em Matéria Penal, na União Europeia. Trata-se, de facto, de uma rede de pontos de contacto judiciários, baseada nas autoridades centrais de cada Estado-Membro responsáveis pela cooperação judiciária internacional, em pontos de contacto nacionais em cada Estado-Membro e, eventualmente, em magistrados de ligação.</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Um dos objetivos da Rede Judiciária Europeia em Matéria Penal é fornecer informações básicas, acessíveis aos magistrados, para facilitar a cooperação internacional entre diferentes organizações judiciais e ordens jurídicas. Neste contexto, a Rede Judiciária Europeia em Matéria Penal desenvolveu o Atlas, uma ferramenta informática que permite aos profissionais da justiça identificar facilmente a autoridade local competente de cada Estado-Membro para receber e executar um pedido de assistência jurídica mútua.</a:t>
            </a:r>
          </a:p>
          <a:p>
            <a:endParaRPr lang="en-US" sz="1200" b="0" i="0" u="none" strike="noStrike" kern="1200" baseline="0" dirty="0">
              <a:solidFill>
                <a:schemeClr val="tx1"/>
              </a:solidFill>
              <a:latin typeface="+mn-lt"/>
              <a:ea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Supõe-se que os pontos de contacto estejam disponíveis para serem contactados pelas autoridades judiciárias locais a fim de facilitar a cooperação judiciária entre os Estados-Membros e também apoiar essas autoridades na preparação de pedidos de cooperação judiciária. </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Esse tipo de rede que permite a apresentação rápida e fácil de solicitações de cooperação transfronteiriça pode ser muito valioso na recolha de provas eletrónicas.</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4163466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pt-PT" sz="1200" b="0" i="0" u="none" strike="noStrike" baseline="0">
                <a:solidFill>
                  <a:schemeClr val="tx1"/>
                </a:solidFill>
                <a:latin typeface="+mn-lt"/>
                <a:ea typeface="ＭＳ Ｐゴシック" pitchFamily="-65" charset="-128"/>
                <a:cs typeface="ＭＳ Ｐゴシック" pitchFamily="-65" charset="-128"/>
              </a:rPr>
              <a:t>Concelho Europeu</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A Convenção Europeia sobre Assistência Mútua em Matéria Penal do Conselho Europeu, criada em 1959, é o pano de fundo óbvio da Convenção de Budapeste sobre Cibercrime. De facto, a Convenção de Budapeste não pretende abordar todas as questões existentes sobre cooperação internacional; o texto refere-se apenas a canais e modalidades de cooperação novos e anteriormente inexistentes, ou mais rápidos.</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Todos os Estados-Membros do Conselho Europeu ratificaram esta Convenção, o que significa que, de todas as Partes da Convenção de Budapeste, a única Parte que não é membro da Convenção de 1959 são os Estados Unidos da América.</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Este facto atesta o valor acrescentado da Convenção de Budapeste ao criar, pela primeira vez, um quadro jurídico comum para a cooperação policial e judiciária internacional entre a maioria dos estados europeus e os Estados Unidos.</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Trata-se de um aspeto particularmente importante, pois o Artigo 14.º, n.º 2, estabelece que os procedimentos de cooperação internacional da Convenção se aplicam, além das infrações penais estabelecidas de acordo com os Artigos 2.º a 11.º da Convenção, a outras infrações penais cometidas por meio de um sistema informático e à recolha de provas em formato eletrónico de qualquer outra infração penal.</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solidFill>
                  <a:prstClr val="black"/>
                </a:solidFill>
              </a:rPr>
              <a:pPr>
                <a:defRPr/>
              </a:pPr>
              <a:t>19</a:t>
            </a:fld>
            <a:endParaRPr lang="en-US">
              <a:solidFill>
                <a:prstClr val="black"/>
              </a:solidFill>
            </a:endParaRPr>
          </a:p>
        </p:txBody>
      </p:sp>
    </p:spTree>
    <p:extLst>
      <p:ext uri="{BB962C8B-B14F-4D97-AF65-F5344CB8AC3E}">
        <p14:creationId xmlns:p14="http://schemas.microsoft.com/office/powerpoint/2010/main" val="3098169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Assembleia Geral das Nações Unidas</a:t>
            </a:r>
          </a:p>
          <a:p>
            <a:endParaRPr lang="en-US" dirty="0"/>
          </a:p>
          <a:p>
            <a:r>
              <a:rPr lang="pt-PT"/>
              <a:t>A </a:t>
            </a:r>
            <a:r>
              <a:rPr lang="pt-PT" baseline="0"/>
              <a:t>Assembleia Geral</a:t>
            </a:r>
            <a:r>
              <a:rPr lang="pt-PT"/>
              <a:t> das Nações Unidas </a:t>
            </a:r>
            <a:r>
              <a:rPr lang="pt-PT" baseline="0"/>
              <a:t>reconheceu a importância de legislações eficazes sobre cibercrime e mecanismos funcionais de cooperação internacional para a troca de provas eletrónicas e de outra natureza para combater a utilização indevida das tecnologias da informação. </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544283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pt-PT" sz="1200">
                <a:solidFill>
                  <a:schemeClr val="tx1"/>
                </a:solidFill>
                <a:latin typeface="+mn-lt"/>
                <a:ea typeface="ＭＳ Ｐゴシック" pitchFamily="-65" charset="-128"/>
                <a:cs typeface="ＭＳ Ｐゴシック" pitchFamily="-65" charset="-128"/>
              </a:rPr>
              <a:t>O slide do programa apresenta a estrutura desta aula. É importante que o formador leia o programa com os participantes logo no início.</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 Parte Um da apresentação centra-se na dimensão internacional do cibercrime, incluindo a necessidade de cooperação internacional. Considerando que este tópico já foi referido noutras sessões, a abordagem adotada será muito breve.</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 Parte Dois aborda as respostas internacionais ao cibercrime, incluindo vários exemplos de cooperação formal e informal a nível internacional.</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 Parte Três apresenta aos participantes a Convenção de Budapeste sobre Cibercrime e explica a sua importância para a facilitação da cooperação internacional entre estados.</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 Parte Quatro centra-se nos mecanismos e ferramentas de cooperação internacional mencionados na Convenção de Budapeste, que permitem a cooperação internacional entre as partes da Convenção.</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 Parte Cinco resume os principais conceitos abordados na aula.</a:t>
            </a:r>
          </a:p>
        </p:txBody>
      </p:sp>
      <p:sp>
        <p:nvSpPr>
          <p:cNvPr id="5222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3DDDA47-6914-4BD8-9166-098A442EBF51}" type="slidenum">
              <a:rPr lang="en-US">
                <a:latin typeface="Calibri" pitchFamily="34" charset="0"/>
              </a:rPr>
              <a:pPr eaLnBrk="1" hangingPunct="1"/>
              <a:t>2</a:t>
            </a:fld>
            <a:endParaRPr lang="en-US">
              <a:latin typeface="Calibri" pitchFamily="34" charset="0"/>
            </a:endParaRPr>
          </a:p>
        </p:txBody>
      </p:sp>
    </p:spTree>
    <p:extLst>
      <p:ext uri="{BB962C8B-B14F-4D97-AF65-F5344CB8AC3E}">
        <p14:creationId xmlns:p14="http://schemas.microsoft.com/office/powerpoint/2010/main" val="4287804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Subgrupo de crimes de alta tecnologia do G8</a:t>
            </a:r>
          </a:p>
          <a:p>
            <a:endParaRPr lang="en-US" dirty="0"/>
          </a:p>
          <a:p>
            <a:r>
              <a:rPr lang="pt-PT"/>
              <a:t>Em 1997, o G8 criou uma rede de pontos de contacto permanentes para casos ligados a provas em formato eletrónico. Estes pontos de contacto estão disponíveis a qualquer hora, 7 dias por semana, para receber informações e/ou solicitações de cooperação. </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99020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 Convenção da União Africana sobre Cibersegurança e Proteção de Dados Pessoais constitui um tratado multilateral assinado pelos membros da União Africana.</a:t>
            </a:r>
            <a:r>
              <a:rPr lang="pt-PT" baseline="0"/>
              <a:t> Esta prevê princípios legislativos relativos a:</a:t>
            </a:r>
          </a:p>
          <a:p>
            <a:pPr marL="228600" indent="-228600">
              <a:buAutoNum type="arabicPeriod"/>
            </a:pPr>
            <a:r>
              <a:rPr lang="pt-PT" sz="1200" b="0" i="0">
                <a:solidFill>
                  <a:schemeClr val="tx1"/>
                </a:solidFill>
                <a:latin typeface="+mn-lt"/>
                <a:ea typeface="ＭＳ Ｐゴシック" pitchFamily="-65" charset="-128"/>
                <a:cs typeface="ＭＳ Ｐゴシック" pitchFamily="-65" charset="-128"/>
              </a:rPr>
              <a:t>transações eletrónicas</a:t>
            </a:r>
          </a:p>
          <a:p>
            <a:pPr marL="228600" indent="-228600">
              <a:buAutoNum type="arabicPeriod"/>
            </a:pPr>
            <a:r>
              <a:rPr lang="pt-PT" sz="1200" b="0" i="0">
                <a:solidFill>
                  <a:schemeClr val="tx1"/>
                </a:solidFill>
                <a:latin typeface="+mn-lt"/>
                <a:ea typeface="ＭＳ Ｐゴシック" pitchFamily="-65" charset="-128"/>
                <a:cs typeface="ＭＳ Ｐゴシック" pitchFamily="-65" charset="-128"/>
              </a:rPr>
              <a:t>proteção de dados pessoais</a:t>
            </a:r>
          </a:p>
          <a:p>
            <a:pPr marL="228600" indent="-228600">
              <a:buAutoNum type="arabicPeriod"/>
            </a:pPr>
            <a:r>
              <a:rPr lang="pt-PT" sz="1200" b="0" i="0">
                <a:solidFill>
                  <a:schemeClr val="tx1"/>
                </a:solidFill>
                <a:latin typeface="+mn-lt"/>
                <a:ea typeface="ＭＳ Ｐゴシック" pitchFamily="-65" charset="-128"/>
                <a:cs typeface="ＭＳ Ｐゴシック" pitchFamily="-65" charset="-128"/>
              </a:rPr>
              <a:t>cibersegurança e cibercrime</a:t>
            </a:r>
          </a:p>
          <a:p>
            <a:pPr marL="0" indent="0">
              <a:buNone/>
            </a:pPr>
            <a:endParaRPr lang="en-US" sz="1200" b="0" i="0" kern="1200" dirty="0">
              <a:solidFill>
                <a:schemeClr val="tx1"/>
              </a:solidFill>
              <a:effectLst/>
              <a:latin typeface="+mn-lt"/>
              <a:ea typeface="ＭＳ Ｐゴシック" pitchFamily="-65" charset="-128"/>
            </a:endParaRPr>
          </a:p>
          <a:p>
            <a:pPr marL="0" indent="0">
              <a:buNone/>
            </a:pPr>
            <a:endParaRPr lang="en-US" sz="1200" b="0" i="0" kern="1200" dirty="0">
              <a:solidFill>
                <a:schemeClr val="tx1"/>
              </a:solidFill>
              <a:effectLst/>
              <a:latin typeface="+mn-lt"/>
              <a:ea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9885965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Commonwealth</a:t>
            </a:r>
          </a:p>
          <a:p>
            <a:pPr algn="just"/>
            <a:endParaRPr lang="en-US" dirty="0"/>
          </a:p>
          <a:p>
            <a:pPr algn="just"/>
            <a:r>
              <a:rPr lang="pt-PT"/>
              <a:t>O Esquema de Harare é um esquema que garante um maior nível e uma maior abrangência da cooperação entre os governos da Commonwealth em questões criminais, incluindo questões de cibercrime. A assistência inclui a identificação e localização de pessoas, a notificação de atos, a análise de testemunhas, busca e apreensão, obtenção de provas, facilitação da comparência pessoal de testemunhas, realização de uma transferência temporária de pessoas sob custódia para comparecerem como testemunhas, produção de registos judiciais ou oficiais e controlo, apreensão e confiscação do produto de instrumentos do crime.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827028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Os Tratados de Assistência Jurídica Mútua (Mutual Legal Assistance Treaties, MLAT) constituem um tipo formal de cooperação </a:t>
            </a:r>
            <a:r>
              <a:rPr lang="pt-PT" baseline="0"/>
              <a:t>que é utilizado para a troca de informações que serão utilizadas como provas. </a:t>
            </a:r>
            <a:r>
              <a:rPr lang="pt-PT"/>
              <a:t>Estes tratados contêm </a:t>
            </a:r>
            <a:r>
              <a:rPr lang="pt-PT" baseline="0"/>
              <a:t>geralmente termos e condições detalhados para a cooperação. Além disso, o </a:t>
            </a:r>
            <a:r>
              <a:rPr lang="pt-PT"/>
              <a:t>formador poderá referir os tratados que o país no qual a formação está a ser realizada celebrou</a:t>
            </a:r>
            <a:r>
              <a:rPr lang="pt-PT" baseline="0"/>
              <a:t>, se houver. </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749758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Leis de assistência jurídica mútua</a:t>
            </a:r>
          </a:p>
          <a:p>
            <a:pPr algn="just"/>
            <a:endParaRPr lang="en-US" dirty="0"/>
          </a:p>
          <a:p>
            <a:pPr algn="just"/>
            <a:r>
              <a:rPr lang="pt-PT"/>
              <a:t>O formador </a:t>
            </a:r>
            <a:r>
              <a:rPr lang="pt-PT" baseline="0"/>
              <a:t>deve consultar a legislação local sobre assistência jurídica mútua, se houver, para explicar as condições locais ou requisitos legais relacionados com a cooperação com outros países em questões relacionadas com provas eletrónicas. </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59098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pt-PT" sz="1200"/>
              <a:t>Iniciativas privadas</a:t>
            </a:r>
          </a:p>
          <a:p>
            <a:pPr algn="just"/>
            <a:endParaRPr lang="en-US" sz="1200" dirty="0"/>
          </a:p>
          <a:p>
            <a:pPr algn="just"/>
            <a:r>
              <a:rPr lang="pt-PT" sz="1200"/>
              <a:t>Há várias </a:t>
            </a:r>
            <a:r>
              <a:rPr lang="pt-PT" sz="1200" baseline="0"/>
              <a:t>iniciativas</a:t>
            </a:r>
            <a:r>
              <a:rPr lang="pt-PT" sz="1200"/>
              <a:t> não-governamentais que </a:t>
            </a:r>
            <a:r>
              <a:rPr lang="pt-PT" sz="1200" baseline="0"/>
              <a:t>também permitem e facilitam a cooperação informal com as autoridades policiais em questões relacionadas com cibercrime. </a:t>
            </a:r>
          </a:p>
          <a:p>
            <a:pPr algn="just"/>
            <a:endParaRPr lang="en-US" sz="1200" baseline="0" dirty="0"/>
          </a:p>
          <a:p>
            <a:pPr algn="just"/>
            <a:r>
              <a:rPr lang="pt-PT" sz="1200" baseline="0"/>
              <a:t>O FIRST é o Fórum de Resposta a Incidentes e Equipas de Segurança (Forum of Incident Response and Security Teams). O FIRST reúne uma série de equipas de resposta a incidentes de segurança informática provenientes de organizações governamentais, comerciais e educacionais que trocam informações sobre novas vulnerabilidades e ataques da atualidade.</a:t>
            </a:r>
          </a:p>
          <a:p>
            <a:pPr algn="just"/>
            <a:endParaRPr lang="en-US" sz="1200" baseline="0" dirty="0"/>
          </a:p>
          <a:p>
            <a:pPr algn="just"/>
            <a:r>
              <a:rPr lang="pt-PT" sz="1200" baseline="0"/>
              <a:t>O IMPACT é a Parceria Multilateral Internacional Contra Ameaças Cibernéticas (International Multilateral Partnership Against Cyber Threats), uma parceria público-privada abrangente contra ameaças cibernéticas. O IMPACT funciona como uma plataforma global politicamente neutra que reúne os governos do mundo, a indústria e a comunidade académica para melhorar as capacidades da comunidade global na luta contra as ameaças cibernéticas.</a:t>
            </a:r>
          </a:p>
          <a:p>
            <a:pPr algn="just"/>
            <a:endParaRPr lang="en-US" sz="1200" baseline="0" dirty="0"/>
          </a:p>
          <a:p>
            <a:pPr algn="just"/>
            <a:r>
              <a:rPr lang="pt-PT" sz="1200" baseline="0"/>
              <a:t>O APWG (Anti-Phishing Working Group) é uma coligação internacional que unifica a resposta global ao crime cibernético em todos os setores da indústria, do governo e das autoridades e nas comunidades de ONG. O APWG tem uma adesão de mais de 1800 instituições em todo o mundo. O APWG administra</a:t>
            </a:r>
            <a:r>
              <a:rPr lang="pt-PT" sz="1200"/>
              <a:t> </a:t>
            </a:r>
            <a:r>
              <a:rPr lang="pt-PT" sz="1200" b="0" i="0">
                <a:solidFill>
                  <a:schemeClr val="tx1"/>
                </a:solidFill>
                <a:latin typeface="+mn-lt"/>
                <a:ea typeface="ＭＳ Ｐゴシック" pitchFamily="-65" charset="-128"/>
                <a:cs typeface="ＭＳ Ｐゴシック" pitchFamily="-65" charset="-128"/>
              </a:rPr>
              <a:t>câmaras de compensação no que toca a dados de eventos de máquinas relacionadas com crimes cibernéticos e dirige </a:t>
            </a:r>
            <a:r>
              <a:rPr lang="pt-PT" sz="1200" b="0" i="0" baseline="0">
                <a:solidFill>
                  <a:schemeClr val="tx1"/>
                </a:solidFill>
                <a:latin typeface="+mn-lt"/>
                <a:ea typeface="ＭＳ Ｐゴシック" pitchFamily="-65" charset="-128"/>
                <a:cs typeface="ＭＳ Ｐゴシック" pitchFamily="-65" charset="-128"/>
              </a:rPr>
              <a:t>o Simpósio Anual de Pesquisa sobre Crimes Eletrónicos.</a:t>
            </a:r>
          </a:p>
          <a:p>
            <a:pPr algn="just"/>
            <a:endParaRPr lang="en-US" sz="1200" dirty="0"/>
          </a:p>
          <a:p>
            <a:pPr algn="just"/>
            <a:r>
              <a:rPr lang="pt-PT" sz="1200"/>
              <a:t>O M3AAWG (Messaging, Malware e Mobile Anti-Abuse Working Group) é um fórum internacional do setor de tecnologia da informação que </a:t>
            </a:r>
            <a:r>
              <a:rPr lang="pt-PT" sz="1200" baseline="0"/>
              <a:t>trabalha com vista a reduzir a ameaça de bots, malware, spam, vírus e ataques DoS.</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37160316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sz="1200">
                <a:solidFill>
                  <a:schemeClr val="tx1"/>
                </a:solidFill>
                <a:latin typeface="+mn-lt"/>
                <a:ea typeface="ＭＳ Ｐゴシック" pitchFamily="-65" charset="-128"/>
                <a:cs typeface="ＭＳ Ｐゴシック" pitchFamily="-65" charset="-128"/>
              </a:rPr>
              <a:t>O formador deve dar aos participantes a oportunidade de fazer quaisquer perguntas que possam ter em relação à parte Dois da aula.</a:t>
            </a:r>
          </a:p>
          <a:p>
            <a:pPr eaLnBrk="1" hangingPunct="1">
              <a:spcBef>
                <a:spcPct val="0"/>
              </a:spcBef>
            </a:pPr>
            <a:endParaRPr lang="en-GB" dirty="0">
              <a:ea typeface="ＭＳ Ｐゴシック" pitchFamily="34" charset="-128"/>
            </a:endParaRP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E694B5A-5926-4166-ADAD-265ACAB71C5E}" type="slidenum">
              <a:rPr lang="en-GB">
                <a:latin typeface="Calibri" pitchFamily="34" charset="0"/>
              </a:rPr>
              <a:pPr eaLnBrk="1" hangingPunct="1"/>
              <a:t>28</a:t>
            </a:fld>
            <a:endParaRPr lang="en-GB">
              <a:latin typeface="Calibri" pitchFamily="34" charset="0"/>
            </a:endParaRPr>
          </a:p>
        </p:txBody>
      </p:sp>
    </p:spTree>
    <p:extLst>
      <p:ext uri="{BB962C8B-B14F-4D97-AF65-F5344CB8AC3E}">
        <p14:creationId xmlns:p14="http://schemas.microsoft.com/office/powerpoint/2010/main" val="19454186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0000" lnSpcReduction="20000"/>
          </a:bodyPr>
          <a:lstStyle/>
          <a:p>
            <a:pPr algn="just"/>
            <a:r>
              <a:rPr lang="pt-PT"/>
              <a:t>Conforme foi mencionado anteriormente noutras aulas, a Convenção sobre Cibercrime do Conselho Europeu (ETS 185), também conhecida como Convenção de Budapeste, foi aberta para assinatura a 23 de novembro de 2001 em Budapeste e entrou em vigor em julho de 2004.</a:t>
            </a:r>
            <a:r>
              <a:rPr lang="pt-PT" sz="1200" b="0" i="0" u="none" strike="noStrike" baseline="0" noProof="0">
                <a:solidFill>
                  <a:schemeClr val="tx1"/>
                </a:solidFill>
                <a:latin typeface="+mn-lt"/>
                <a:ea typeface="ＭＳ Ｐゴシック" pitchFamily="-65" charset="-128"/>
                <a:cs typeface="ＭＳ Ｐゴシック" pitchFamily="-65" charset="-128"/>
              </a:rPr>
              <a:t> A 15 de junho de 2017, 52 Estados já faziam parte da Convenção, e quatro outros assinaram a mesma. </a:t>
            </a:r>
          </a:p>
          <a:p>
            <a:pPr>
              <a:defRPr/>
            </a:pPr>
            <a:endParaRPr lang="en-GB" noProof="0" dirty="0"/>
          </a:p>
          <a:p>
            <a:pPr>
              <a:buFont typeface="Arial" pitchFamily="34" charset="0"/>
              <a:buNone/>
              <a:defRPr/>
            </a:pPr>
            <a:r>
              <a:rPr lang="pt-PT" noProof="0"/>
              <a:t>Além disso, muitos outros países utilizam a Convenção de Budapeste como diretriz para a legislação nacional.</a:t>
            </a:r>
          </a:p>
          <a:p>
            <a:pPr>
              <a:defRPr/>
            </a:pPr>
            <a:r>
              <a:rPr lang="pt-PT" noProof="0"/>
              <a:t> </a:t>
            </a:r>
          </a:p>
          <a:p>
            <a:pPr algn="just"/>
            <a:r>
              <a:rPr lang="pt-PT" sz="1200" b="0" i="0" u="none" strike="noStrike" baseline="0" noProof="0">
                <a:solidFill>
                  <a:schemeClr val="tx1"/>
                </a:solidFill>
                <a:latin typeface="+mn-lt"/>
                <a:ea typeface="ＭＳ Ｐゴシック" pitchFamily="-65" charset="-128"/>
                <a:cs typeface="ＭＳ Ｐゴシック" pitchFamily="-65" charset="-128"/>
              </a:rPr>
              <a:t>Em casos concretos de investigações sobre questões de cibercrime, as partes da Convenção têm a possibilidade de utilizar, principalmente quando é necessária cooperação internacional, ferramentas de investigação novas e muito inovadoras.</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Estas novas possibilidades podem ser utilizadas quando o crime sob investigação é um dos delitos descritos na Convenção, mas também noutros casos, se o crime tiver sido cometido por meio de um sistema informático ou se as provas do crime estiverem gravadas ou armazenadas em meios digitais. Isso é referido pelo Artigo 14.º da Convenção.</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Foi a primeira vez que a comunidade internacional fez um esforço conjunto para chegar a um acordo sobre um tratado universal relativo ao cibercrime e às provas eletrónicas, com a esperança de que, eventualmente, a maioria dos Estados apoiasse este tratado. Atualmente, continua a ser o primeiro e único instrumento internacional vinculativo sobre cibercrime. </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Cada país que ratifica a Convenção e se torna parte da mesma ganha, no processo, um acesso muito relevante a um </a:t>
            </a:r>
            <a:r>
              <a:rPr lang="pt-PT" sz="1200" b="0" i="1" u="none" strike="noStrike" baseline="0">
                <a:solidFill>
                  <a:schemeClr val="tx1"/>
                </a:solidFill>
                <a:latin typeface="+mn-lt"/>
                <a:ea typeface="ＭＳ Ｐゴシック" pitchFamily="-65" charset="-128"/>
                <a:cs typeface="ＭＳ Ｐゴシック" pitchFamily="-65" charset="-128"/>
              </a:rPr>
              <a:t>fórum </a:t>
            </a:r>
            <a:r>
              <a:rPr lang="pt-PT" sz="1200" b="0" i="0" u="none" strike="noStrike" baseline="0">
                <a:solidFill>
                  <a:schemeClr val="tx1"/>
                </a:solidFill>
                <a:latin typeface="+mn-lt"/>
                <a:ea typeface="ＭＳ Ｐゴシック" pitchFamily="-65" charset="-128"/>
                <a:cs typeface="ＭＳ Ｐゴシック" pitchFamily="-65" charset="-128"/>
              </a:rPr>
              <a:t>universal de cooperação, tanto com as forças policiais como com órgãos judiciais. A Convenção introduz novos canais para a cooperação internacional.</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Algumas das suas disposições são altamente inovadoras e excecionais, mas podem ser consideradas como respostas adequadas e necessárias à nova realidade da cibercriminalidade.</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No entanto, a Convenção sobre Cibercrime não pretende ser o único instrumento internacional vinculativo sobre cooperação internacional. A Convenção presume, no Artigo 23.º, que a própria Convenção será aplicável no âmbito de outros instrumentos pertinentes existentes sobre cooperação internacional em matéria penal. Consequentemente, o Artigo 27.º descreve os princípios gerais que devem ser observados na ausência de convenções ou tratados internacionais aplicáveis.</a:t>
            </a:r>
          </a:p>
          <a:p>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r>
              <a:rPr lang="pt-PT" sz="1200" b="0" i="0" u="none" strike="noStrike" baseline="0">
                <a:solidFill>
                  <a:schemeClr val="tx1"/>
                </a:solidFill>
                <a:latin typeface="+mn-lt"/>
                <a:ea typeface="ＭＳ Ｐゴシック" pitchFamily="-65" charset="-128"/>
                <a:cs typeface="ＭＳ Ｐゴシック" pitchFamily="-65" charset="-128"/>
              </a:rPr>
              <a:t>Por outro lado, deve-se sublinhar que as regras introduzidas pelos artigos da Convenção criam novos instrumentos e canais de cooperação entre as partes que ainda não tinham sido possibilitados por qualquer instrumento anterior.</a:t>
            </a:r>
          </a:p>
        </p:txBody>
      </p:sp>
      <p:sp>
        <p:nvSpPr>
          <p:cNvPr id="111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ea typeface="ＭＳ Ｐゴシック" pitchFamily="34" charset="-128"/>
              </a:defRPr>
            </a:lvl1pPr>
            <a:lvl2pPr marL="742950" indent="-285750" eaLnBrk="0" hangingPunct="0">
              <a:spcBef>
                <a:spcPct val="30000"/>
              </a:spcBef>
              <a:defRPr sz="1200">
                <a:solidFill>
                  <a:schemeClr val="tx1"/>
                </a:solidFill>
                <a:latin typeface="Calibri" pitchFamily="34" charset="0"/>
                <a:ea typeface="ＭＳ Ｐゴシック" pitchFamily="34" charset="-128"/>
              </a:defRPr>
            </a:lvl2pPr>
            <a:lvl3pPr marL="1143000" indent="-228600" eaLnBrk="0" hangingPunct="0">
              <a:spcBef>
                <a:spcPct val="30000"/>
              </a:spcBef>
              <a:defRPr sz="1200">
                <a:solidFill>
                  <a:schemeClr val="tx1"/>
                </a:solidFill>
                <a:latin typeface="Calibri" pitchFamily="34" charset="0"/>
                <a:ea typeface="ＭＳ Ｐゴシック" pitchFamily="34" charset="-128"/>
              </a:defRPr>
            </a:lvl3pPr>
            <a:lvl4pPr marL="1600200" indent="-228600" eaLnBrk="0" hangingPunct="0">
              <a:spcBef>
                <a:spcPct val="30000"/>
              </a:spcBef>
              <a:defRPr sz="1200">
                <a:solidFill>
                  <a:schemeClr val="tx1"/>
                </a:solidFill>
                <a:latin typeface="Calibri" pitchFamily="34" charset="0"/>
                <a:ea typeface="ＭＳ Ｐゴシック" pitchFamily="34" charset="-128"/>
              </a:defRPr>
            </a:lvl4pPr>
            <a:lvl5pPr marL="2057400" indent="-228600" eaLnBrk="0" hangingPunct="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eaLnBrk="1" hangingPunct="1">
              <a:spcBef>
                <a:spcPct val="0"/>
              </a:spcBef>
            </a:pPr>
            <a:fld id="{D6CF0EAB-CC8F-4972-BB5F-2977A2D3013F}" type="slidenum">
              <a:rPr lang="en-US" altLang="en-US" smtClean="0">
                <a:cs typeface="Arial" charset="0"/>
              </a:rPr>
              <a:pPr eaLnBrk="1" hangingPunct="1">
                <a:spcBef>
                  <a:spcPct val="0"/>
                </a:spcBef>
              </a:pPr>
              <a:t>30</a:t>
            </a:fld>
            <a:endParaRPr lang="en-US" altLang="en-US">
              <a:cs typeface="Arial" charset="0"/>
            </a:endParaRPr>
          </a:p>
        </p:txBody>
      </p:sp>
    </p:spTree>
    <p:extLst>
      <p:ext uri="{BB962C8B-B14F-4D97-AF65-F5344CB8AC3E}">
        <p14:creationId xmlns:p14="http://schemas.microsoft.com/office/powerpoint/2010/main" val="32522242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pt-PT">
              <a:ea typeface="ＭＳ Ｐゴシック" pitchFamily="34" charset="-128"/>
            </a:endParaRPr>
          </a:p>
        </p:txBody>
      </p:sp>
    </p:spTree>
    <p:extLst>
      <p:ext uri="{BB962C8B-B14F-4D97-AF65-F5344CB8AC3E}">
        <p14:creationId xmlns:p14="http://schemas.microsoft.com/office/powerpoint/2010/main" val="24682611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sz="1200">
                <a:solidFill>
                  <a:schemeClr val="tx1"/>
                </a:solidFill>
                <a:latin typeface="+mn-lt"/>
                <a:ea typeface="ＭＳ Ｐゴシック" pitchFamily="-65" charset="-128"/>
                <a:cs typeface="ＭＳ Ｐゴシック" pitchFamily="-65" charset="-128"/>
              </a:rPr>
              <a:t>O formador deve dar aos participantes a oportunidade de fazer quaisquer perguntas que possam ter em relação à parte Três da aula.</a:t>
            </a:r>
          </a:p>
          <a:p>
            <a:pPr eaLnBrk="1" hangingPunct="1">
              <a:spcBef>
                <a:spcPct val="0"/>
              </a:spcBef>
            </a:pPr>
            <a:endParaRPr lang="en-GB" dirty="0">
              <a:ea typeface="ＭＳ Ｐゴシック" pitchFamily="34" charset="-128"/>
            </a:endParaRP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95603C85-B197-4F94-B633-6E64C90B6B68}" type="slidenum">
              <a:rPr lang="en-GB">
                <a:latin typeface="Calibri" pitchFamily="34" charset="0"/>
              </a:rPr>
              <a:pPr eaLnBrk="1" hangingPunct="1"/>
              <a:t>34</a:t>
            </a:fld>
            <a:endParaRPr lang="en-GB">
              <a:latin typeface="Calibri" pitchFamily="34" charset="0"/>
            </a:endParaRPr>
          </a:p>
        </p:txBody>
      </p:sp>
    </p:spTree>
    <p:extLst>
      <p:ext uri="{BB962C8B-B14F-4D97-AF65-F5344CB8AC3E}">
        <p14:creationId xmlns:p14="http://schemas.microsoft.com/office/powerpoint/2010/main" val="1237755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pt-PT" sz="1200">
                <a:solidFill>
                  <a:schemeClr val="tx1"/>
                </a:solidFill>
                <a:latin typeface="+mn-lt"/>
                <a:ea typeface="ＭＳ Ｐゴシック" pitchFamily="-65" charset="-128"/>
                <a:cs typeface="ＭＳ Ｐゴシック" pitchFamily="-65" charset="-128"/>
              </a:rPr>
              <a:t>Objetivos da sessão</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geral, o objetivo desta sessão é reconhecer a dimensão global da Internet e a dimensão internacional ou transnacional do cibercrime. </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A cooperação internacional e os instrumentos disponíveis para a cooperação internacional no campo do cibercrime serão mencionados.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 necessidade de canais rápidos e eficientes para a cooperação internacional será sublinhada, além de se fornecer uma descrição dos instrumentos disponíveis para tal cooperação.</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Além disso, serão abordadas as iniciativas das organizações internacionais em relação à implementação de novas modalidades de cooperação internacional.</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particular, será feita referência à Convenção de Budapeste sobre Cibercrime – identificando os seus princípios gerais, as medidas provisórias e a rede permanente para assistência jurídica mútua.</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57281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sz="1200" b="0" i="0" u="none" strike="noStrike" baseline="0">
                <a:solidFill>
                  <a:schemeClr val="tx1"/>
                </a:solidFill>
                <a:latin typeface="+mn-lt"/>
                <a:ea typeface="ＭＳ Ｐゴシック" pitchFamily="-65" charset="-128"/>
                <a:cs typeface="ＭＳ Ｐゴシック" pitchFamily="-65" charset="-128"/>
              </a:rPr>
              <a:t>As regras da Convenção, no que diz respeito à cooperação internacional, estão descritas no capítulo III da Convenção. A maioria das regras deste capítulo constitui regras operacionais e processuais, também comuns a outras convenções internacionais. Outras são muito inovadoras e devem ser exploradas com mais atenção.</a:t>
            </a:r>
          </a:p>
          <a:p>
            <a:pPr algn="just"/>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71788495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pt-PT" sz="1200">
                <a:solidFill>
                  <a:schemeClr val="tx1"/>
                </a:solidFill>
                <a:latin typeface="+mn-lt"/>
                <a:ea typeface="ＭＳ Ｐゴシック" pitchFamily="-65" charset="-128"/>
                <a:cs typeface="ＭＳ Ｐゴシック" pitchFamily="-65" charset="-128"/>
              </a:rPr>
              <a:t>Artigo 26.º – Informações espontâneas</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O Artigo 26.º descreve a situação que ocorre quando as autoridades de uma Parte, durante uma investigação nacional, descobrem que algumas das informações que obtiveram devem ser encaminhadas às autoridades da outra Parte – mas sem terem recebido uma solicitação do estado em questão. </a:t>
            </a:r>
          </a:p>
          <a:p>
            <a:r>
              <a:rPr lang="pt-PT" sz="1200" u="none" strike="noStrike">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De facto, cada vez com mais frequência, uma Parte tem na sua posse informações valiosas que acredita poderem ajudar outra Parte numa investigação ou processo criminal e das quais a Parte que realiza a investigação ou o procedimento não tem conhecimento.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Isso pode ocorrer se as informações parecerem ser úteis ou necessárias para iniciar uma investigação relativa a uma infração criminal no âmbito da Convenção.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Ao passo que, no passado, a assistência mútua era geralmente passiva, onde o estado A solicitava assistência ao estado B, a Convenção vem incentivar uma abordagem mais proativa. </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Contudo, esta prestação "espontânea" de informações, nos termos do Artigo 26.º, n.º 2, pode estar sujeita a determinadas condições, como, por exemplo, à exigência de confidencialidade ou a condições relativas à utilização das </a:t>
            </a:r>
            <a:r>
              <a:rPr lang="pt-PT" sz="1200" i="0">
                <a:solidFill>
                  <a:schemeClr val="tx1"/>
                </a:solidFill>
                <a:latin typeface="+mn-lt"/>
                <a:ea typeface="ＭＳ Ｐゴシック" pitchFamily="-65" charset="-128"/>
                <a:cs typeface="ＭＳ Ｐゴシック" pitchFamily="-65" charset="-128"/>
              </a:rPr>
              <a:t>informações. Em particular, a confidencialidade será uma consideração importante nos casos em que os interesses do Estado que as forneceu possam ser colocados em risco, caso as informações sejam tornadas públicas (por exemplo, quando há necessidade de proteger a identidade dos meios de recolha das informações ou do facto de que um grupo criminoso estar a ser investigado). Se uma investigação mais aprofundada realizada por parte do Estado recetor revelar que este não conseguirá cumprir uma determinada condição solicitada pelo Estado que forneceu as informações (por exemplo, se o Estado recetor não conseguir cumprir uma condição de confidencialidade, porque as informações precisam de ser utilizadas como prova num julgamento público), a Parte recetora deverá informar a Parte fornecedora, que então terá a opção de não fornecer as informações. Porém, se a Parte recetora concordar com a condição, deve honrá-la.</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2924805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Este slide exibe o texto completo do Artigo 26,</a:t>
            </a:r>
            <a:r>
              <a:rPr lang="pt-PT" baseline="0"/>
              <a:t> </a:t>
            </a:r>
            <a:r>
              <a:rPr lang="pt-PT" u="none" baseline="0">
                <a:solidFill>
                  <a:srgbClr val="FF0000"/>
                </a:solidFill>
              </a:rPr>
              <a:t>§1.</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16379907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Este slide exibe o texto completo do Artigo 26,</a:t>
            </a:r>
            <a:r>
              <a:rPr lang="pt-PT" baseline="0"/>
              <a:t> </a:t>
            </a:r>
            <a:r>
              <a:rPr lang="pt-PT" u="none" baseline="0">
                <a:solidFill>
                  <a:srgbClr val="FF0000"/>
                </a:solidFill>
              </a:rPr>
              <a:t>§2.</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31454416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Este slide exibe</a:t>
            </a:r>
            <a:r>
              <a:rPr lang="pt-PT" baseline="0"/>
              <a:t> um elemento do Artigo 26, </a:t>
            </a:r>
            <a:r>
              <a:rPr lang="pt-PT" u="none" baseline="0">
                <a:solidFill>
                  <a:srgbClr val="FF0000"/>
                </a:solidFill>
              </a:rPr>
              <a:t>§1. A explicação deste elemento é fornecida no próximo slide.</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13721275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val="34157888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Este slide exibe</a:t>
            </a:r>
            <a:r>
              <a:rPr lang="pt-PT" baseline="0"/>
              <a:t> um elemento do Artigo 26, </a:t>
            </a:r>
            <a:r>
              <a:rPr lang="pt-PT" u="none" baseline="0">
                <a:solidFill>
                  <a:srgbClr val="FF0000"/>
                </a:solidFill>
              </a:rPr>
              <a:t>§2. A explicação deste elemento é fornecida no próximo slide.</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5498469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pt-PT" sz="1200">
                <a:solidFill>
                  <a:schemeClr val="tx1"/>
                </a:solidFill>
                <a:latin typeface="+mn-lt"/>
                <a:ea typeface="ＭＳ Ｐゴシック" pitchFamily="-65" charset="-128"/>
                <a:cs typeface="ＭＳ Ｐゴシック" pitchFamily="-65" charset="-128"/>
              </a:rPr>
              <a:t>Artigo 26.º – Informações espontâneas</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O Artigo 26.º descreve a situação que ocorre quando as autoridades de uma Parte, durante uma investigação nacional, descobrem que algumas das informações que obtiveram devem ser encaminhadas às autoridades da outra Parte – mas sem terem recebido uma solicitação do estado em questão. </a:t>
            </a:r>
          </a:p>
          <a:p>
            <a:r>
              <a:rPr lang="pt-PT" sz="1200" u="none" strike="noStrike">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De facto, cada vez com mais frequência, uma Parte tem na sua posse informações valiosas que acredita poderem ajudar outra Parte numa investigação ou processo criminal e das quais a Parte que realiza a investigação ou o procedimento não tem conhecimento.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Isso pode ocorrer se as informações parecerem ser úteis ou necessárias para iniciar uma investigação relativa a uma infração criminal no âmbito da Convenção.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Ao passo que, no passado, a assistência mútua era geralmente passiva, onde o estado A solicitava assistência ao estado B, a Convenção vem incentivar uma abordagem mais proativa. </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Contudo, esta prestação "espontânea" de informações, nos termos do Artigo 26.º, n.º 2, pode estar sujeita a determinadas condições, como, por exemplo, à exigência de confidencialidade ou a condições relativas à utilização das </a:t>
            </a:r>
            <a:r>
              <a:rPr lang="pt-PT" sz="1200" i="0">
                <a:solidFill>
                  <a:schemeClr val="tx1"/>
                </a:solidFill>
                <a:latin typeface="+mn-lt"/>
                <a:ea typeface="ＭＳ Ｐゴシック" pitchFamily="-65" charset="-128"/>
                <a:cs typeface="ＭＳ Ｐゴシック" pitchFamily="-65" charset="-128"/>
              </a:rPr>
              <a:t>informações. Em particular, a confidencialidade será uma consideração importante nos casos em que os interesses do Estado que as forneceu possam ser colocados em risco, caso as informações sejam tornadas públicas (por exemplo, quando há necessidade de proteger a identidade dos meios de recolha das informações ou do facto de que um grupo criminoso estar a ser investigado). Se uma investigação mais aprofundada realizada por parte do Estado recetor revelar que este não conseguirá cumprir uma determinada condição solicitada pelo Estado que forneceu as informações (por exemplo, se o Estado recetor não conseguir cumprir uma condição de confidencialidade, porque as informações precisam de ser utilizadas como prova num julgamento público), a Parte recetora deverá informar a Parte fornecedora, que então terá a opção de não fornecer as informações. Porém, se a Parte recetora concordar com a condição, deve honrá-la.</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23325496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sz="1200">
                <a:solidFill>
                  <a:schemeClr val="tx1"/>
                </a:solidFill>
                <a:latin typeface="+mn-lt"/>
                <a:ea typeface="ＭＳ Ｐゴシック" pitchFamily="-65" charset="-128"/>
                <a:cs typeface="ＭＳ Ｐゴシック" pitchFamily="-65" charset="-128"/>
              </a:rPr>
              <a:t>O artigo 29 é uma das disposições mais importantes da Convenção de Budapeste.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O Artigo 29 define regras relativas à preservação acelerada de dados armazenados num sistema informático.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Estabelece uma estrutura paralela à disposição nacional relativa à preservação acelerada de dados. Em geral, esta disposição permite que uma Parte contratante exija de outra Parte a preservação acelerada de dados, se ao mesmo tempo expressar a sua intenção de fazer um pedido formal de assistência para uma busca, uma apreensão ou qualquer medida semelhante.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Neste caso, a Parte solicitada deve agir como necessário, com toda a devida diligência, para preservar os dados solicitados, de acordo com sua própria lei nacional.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É importante considerar que a criminalidade dupla não pode ser exigida pela parte solicitada, como uma condição de preservação dos dados, a menos que hajam exceções.</a:t>
            </a:r>
          </a:p>
          <a:p>
            <a:endParaRPr lang="en-GB" sz="1200" kern="1200" dirty="0">
              <a:solidFill>
                <a:schemeClr val="tx1"/>
              </a:solidFill>
              <a:effectLst/>
              <a:latin typeface="+mn-lt"/>
              <a:ea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43</a:t>
            </a:fld>
            <a:endParaRPr lang="en-US"/>
          </a:p>
        </p:txBody>
      </p:sp>
    </p:spTree>
    <p:extLst>
      <p:ext uri="{BB962C8B-B14F-4D97-AF65-F5344CB8AC3E}">
        <p14:creationId xmlns:p14="http://schemas.microsoft.com/office/powerpoint/2010/main" val="13327180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7500" lnSpcReduction="20000"/>
          </a:bodyPr>
          <a:lstStyle/>
          <a:p>
            <a:r>
              <a:rPr lang="pt-PT" sz="1200">
                <a:solidFill>
                  <a:schemeClr val="tx1"/>
                </a:solidFill>
                <a:latin typeface="+mn-lt"/>
                <a:ea typeface="ＭＳ Ｐゴシック" pitchFamily="-65" charset="-128"/>
                <a:cs typeface="ＭＳ Ｐゴシック" pitchFamily="-65" charset="-128"/>
              </a:rPr>
              <a:t>Como já foi mencionado, esta é uma nova ferramenta de cooperação internacional.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Esta nova ferramenta é o resultado da especificidade do ambiente digital. De fato, os dados de computador são altamente voláteis e a assistência transfronteiriça é notoriamente lenta. O caráter acelerado da medida é uma necessidade imposta pela necessidade de preservar algo que, em pouquíssimos momentos, pode ser completamente eliminado, alterado ou movido, tornando impossível ligar um crime ao seu autor ou destruindo provas críticas de acusação. Assim, foi acordado que era necessário um mecanismo para garantir a disponibilidade de tais dados, enquanto estiver pendente um processo mais longo e mais complexo de execução de uma solicitação formal de assistência mútua, que pode levar semanas ou meses.</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É relevante notar que esta é apenas uma medida de preservação, por razões urgentes e não implica automaticamente a divulgação dos dados preservados. De facto, nos casos em que a divulgação é permitida, há regras muito restritas que o permitem, sobretudo se os dados não são meramente dados de tráfego.</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De fato, embora muito mais rápida do que a prática comum de assistência mútua, esta medida é ao mesmo tempo menos intrusiva. Os funcionários de assistência mútua da Parte solicitada não são necessários para obter a posse dos dados do seu detentor. O procedimento preferido é para que a Parte solicitada assegure que o detentor (frequentemente um prestador de serviços ou outra terceira parte) preserve (ou seja, não elimine) os dados pendentes da emissão do processo, exigindo que seja entregue aos agentes da autoridade numa etapa posterior. Este procedimento tem a vantagem de ser rápido e proteger a privacidade da pessoa a quem os dados dizem respeito, uma vez que não será divulgado nem examinado por nenhum funcionário público até que os critérios para a divulgação completa nos termos dos regimes normais de assistência mútua sejam cumpridos.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termos práticos, uma preservação acelerada dos dados pode ser executada e, mais tarde, pode-se descobrir que há razões para não divulgar estes dados à parte solicitante.</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Qualquer preservação efetuada em resposta à solicitação mencionada no parágrafo 1 será por um período não inferior a sessenta dias, a fim de permitir que a Parte solicitante apresente uma solicitação de busca ou acesso semelhante, apreensão ou proteção semelhante, ou divulgação dos dados. Após a receção de tal pedido, os dados continuarão a ser preservados enquanto se aguarda uma decisão sobre esse pedido.</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44</a:t>
            </a:fld>
            <a:endParaRPr lang="en-US"/>
          </a:p>
        </p:txBody>
      </p:sp>
    </p:spTree>
    <p:extLst>
      <p:ext uri="{BB962C8B-B14F-4D97-AF65-F5344CB8AC3E}">
        <p14:creationId xmlns:p14="http://schemas.microsoft.com/office/powerpoint/2010/main" val="2882648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sz="1200">
                <a:solidFill>
                  <a:schemeClr val="tx1"/>
                </a:solidFill>
                <a:latin typeface="+mn-lt"/>
                <a:ea typeface="ＭＳ Ｐゴシック" pitchFamily="-65" charset="-128"/>
                <a:cs typeface="ＭＳ Ｐゴシック" pitchFamily="-65" charset="-128"/>
              </a:rPr>
              <a:t>Nesta parte da aula, o formador irá explicar aos participantes a dimensão internacional do cibercrime e a necessidade de cooperação internacional para o combate efetivo dos crimes cibernéticos. Os slides 5 a 9 falam sobre a natureza internacional da Internet e como a falta de cooperação internacional prejudica as atividades de aplicação da lei no combate ao cibercrime.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352896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pt-PT" u="none">
                <a:solidFill>
                  <a:srgbClr val="FF0000"/>
                </a:solidFill>
              </a:rPr>
              <a:t>Este slide </a:t>
            </a:r>
            <a:r>
              <a:rPr lang="pt-PT" u="none" baseline="0">
                <a:solidFill>
                  <a:srgbClr val="FF0000"/>
                </a:solidFill>
              </a:rPr>
              <a:t>exibe o texto do art. 29, §1.</a:t>
            </a:r>
          </a:p>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45</a:t>
            </a:fld>
            <a:endParaRPr lang="en-US"/>
          </a:p>
        </p:txBody>
      </p:sp>
    </p:spTree>
    <p:extLst>
      <p:ext uri="{BB962C8B-B14F-4D97-AF65-F5344CB8AC3E}">
        <p14:creationId xmlns:p14="http://schemas.microsoft.com/office/powerpoint/2010/main" val="17060668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pt-PT" u="none">
                <a:solidFill>
                  <a:srgbClr val="FF0000"/>
                </a:solidFill>
              </a:rPr>
              <a:t>Este slide </a:t>
            </a:r>
            <a:r>
              <a:rPr lang="pt-PT" u="none" baseline="0">
                <a:solidFill>
                  <a:srgbClr val="FF0000"/>
                </a:solidFill>
              </a:rPr>
              <a:t>exibe o texto do art. 29, §2.</a:t>
            </a:r>
          </a:p>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46</a:t>
            </a:fld>
            <a:endParaRPr lang="en-US"/>
          </a:p>
        </p:txBody>
      </p:sp>
    </p:spTree>
    <p:extLst>
      <p:ext uri="{BB962C8B-B14F-4D97-AF65-F5344CB8AC3E}">
        <p14:creationId xmlns:p14="http://schemas.microsoft.com/office/powerpoint/2010/main" val="385836159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pt-PT" u="none">
                <a:solidFill>
                  <a:srgbClr val="FF0000"/>
                </a:solidFill>
              </a:rPr>
              <a:t>Este slide </a:t>
            </a:r>
            <a:r>
              <a:rPr lang="pt-PT" u="none" baseline="0">
                <a:solidFill>
                  <a:srgbClr val="FF0000"/>
                </a:solidFill>
              </a:rPr>
              <a:t>exibe o texto do art. 29, §3 e 4.</a:t>
            </a:r>
          </a:p>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47</a:t>
            </a:fld>
            <a:endParaRPr lang="en-US"/>
          </a:p>
        </p:txBody>
      </p:sp>
    </p:spTree>
    <p:extLst>
      <p:ext uri="{BB962C8B-B14F-4D97-AF65-F5344CB8AC3E}">
        <p14:creationId xmlns:p14="http://schemas.microsoft.com/office/powerpoint/2010/main" val="36204450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pt-PT" u="none">
                <a:solidFill>
                  <a:srgbClr val="FF0000"/>
                </a:solidFill>
              </a:rPr>
              <a:t>Este slide </a:t>
            </a:r>
            <a:r>
              <a:rPr lang="pt-PT" u="none" baseline="0">
                <a:solidFill>
                  <a:srgbClr val="FF0000"/>
                </a:solidFill>
              </a:rPr>
              <a:t>exibe o texto do art. 29, §5 e 6.</a:t>
            </a:r>
          </a:p>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48</a:t>
            </a:fld>
            <a:endParaRPr lang="en-US"/>
          </a:p>
        </p:txBody>
      </p:sp>
    </p:spTree>
    <p:extLst>
      <p:ext uri="{BB962C8B-B14F-4D97-AF65-F5344CB8AC3E}">
        <p14:creationId xmlns:p14="http://schemas.microsoft.com/office/powerpoint/2010/main" val="20294366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pt-PT" u="none">
                <a:solidFill>
                  <a:srgbClr val="FF0000"/>
                </a:solidFill>
              </a:rPr>
              <a:t>Este slide </a:t>
            </a:r>
            <a:r>
              <a:rPr lang="pt-PT" u="none" baseline="0">
                <a:solidFill>
                  <a:srgbClr val="FF0000"/>
                </a:solidFill>
              </a:rPr>
              <a:t>exibe o texto do art. 29, §7.</a:t>
            </a:r>
          </a:p>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49</a:t>
            </a:fld>
            <a:endParaRPr lang="en-US"/>
          </a:p>
        </p:txBody>
      </p:sp>
    </p:spTree>
    <p:extLst>
      <p:ext uri="{BB962C8B-B14F-4D97-AF65-F5344CB8AC3E}">
        <p14:creationId xmlns:p14="http://schemas.microsoft.com/office/powerpoint/2010/main" val="35967566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a:t>Este slide exibe </a:t>
            </a:r>
            <a:r>
              <a:rPr lang="pt-PT" baseline="0"/>
              <a:t>os elementos do Artigo 26, </a:t>
            </a:r>
            <a:r>
              <a:rPr lang="pt-PT" u="none" baseline="0">
                <a:solidFill>
                  <a:srgbClr val="FF0000"/>
                </a:solidFill>
              </a:rPr>
              <a:t>§1. A explicação destes elementos é fornecida no próximo slide.</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50</a:t>
            </a:fld>
            <a:endParaRPr lang="en-US"/>
          </a:p>
        </p:txBody>
      </p:sp>
    </p:spTree>
    <p:extLst>
      <p:ext uri="{BB962C8B-B14F-4D97-AF65-F5344CB8AC3E}">
        <p14:creationId xmlns:p14="http://schemas.microsoft.com/office/powerpoint/2010/main" val="101793691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51</a:t>
            </a:fld>
            <a:endParaRPr lang="en-US"/>
          </a:p>
        </p:txBody>
      </p:sp>
    </p:spTree>
    <p:extLst>
      <p:ext uri="{BB962C8B-B14F-4D97-AF65-F5344CB8AC3E}">
        <p14:creationId xmlns:p14="http://schemas.microsoft.com/office/powerpoint/2010/main" val="15200433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a:t>Este slide exibe </a:t>
            </a:r>
            <a:r>
              <a:rPr lang="pt-PT" baseline="0"/>
              <a:t>os elementos do Artigo 26, </a:t>
            </a:r>
            <a:r>
              <a:rPr lang="pt-PT" u="none" baseline="0">
                <a:solidFill>
                  <a:srgbClr val="FF0000"/>
                </a:solidFill>
              </a:rPr>
              <a:t>§2. A explicação destes elementos é fornecida no próximo slide.</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52</a:t>
            </a:fld>
            <a:endParaRPr lang="en-US"/>
          </a:p>
        </p:txBody>
      </p:sp>
    </p:spTree>
    <p:extLst>
      <p:ext uri="{BB962C8B-B14F-4D97-AF65-F5344CB8AC3E}">
        <p14:creationId xmlns:p14="http://schemas.microsoft.com/office/powerpoint/2010/main" val="29536123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a:t>Este slide exibe</a:t>
            </a:r>
            <a:r>
              <a:rPr lang="pt-PT" baseline="0"/>
              <a:t> os elementos do Artigo 26, </a:t>
            </a:r>
            <a:r>
              <a:rPr lang="pt-PT" u="none" baseline="0">
                <a:solidFill>
                  <a:srgbClr val="FF0000"/>
                </a:solidFill>
              </a:rPr>
              <a:t>§4 e §5 relativamente aos meios disponíveis para recusar um pedido para preservação acelerada de dados informáticos armazenados. A explicação destes elementos é fornecida no próximo slide.</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54</a:t>
            </a:fld>
            <a:endParaRPr lang="en-US"/>
          </a:p>
        </p:txBody>
      </p:sp>
    </p:spTree>
    <p:extLst>
      <p:ext uri="{BB962C8B-B14F-4D97-AF65-F5344CB8AC3E}">
        <p14:creationId xmlns:p14="http://schemas.microsoft.com/office/powerpoint/2010/main" val="5736580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55</a:t>
            </a:fld>
            <a:endParaRPr lang="en-US"/>
          </a:p>
        </p:txBody>
      </p:sp>
    </p:spTree>
    <p:extLst>
      <p:ext uri="{BB962C8B-B14F-4D97-AF65-F5344CB8AC3E}">
        <p14:creationId xmlns:p14="http://schemas.microsoft.com/office/powerpoint/2010/main" val="388290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sz="1200">
                <a:solidFill>
                  <a:schemeClr val="tx1"/>
                </a:solidFill>
                <a:latin typeface="+mn-lt"/>
                <a:ea typeface="ＭＳ Ｐゴシック" pitchFamily="-65" charset="-128"/>
                <a:cs typeface="ＭＳ Ｐゴシック" pitchFamily="-65" charset="-128"/>
              </a:rPr>
              <a:t>É um facto óbvio que a Internet está disseminada pelo mundo e gera mais oportunidades para os criminosos.</a:t>
            </a:r>
          </a:p>
          <a:p>
            <a:endParaRPr lang="en-GB" sz="1200" kern="1200" dirty="0">
              <a:solidFill>
                <a:schemeClr val="tx1"/>
              </a:solidFill>
              <a:effectLst/>
              <a:latin typeface="+mn-lt"/>
              <a:ea typeface="ＭＳ Ｐゴシック" pitchFamily="-65" charset="-128"/>
              <a:cs typeface="ＭＳ Ｐゴシック" pitchFamily="-65"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a:t>Praticamente todo o mundo pode aceder-lhe e utilizá-la, o que permite que os crimes sejam cometidos de modo remoto </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Nas redes, o crime está a aumentar. Portanto, o cibercrime tem de ser abordado como um fenómeno global.</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9296169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sz="1200">
                <a:solidFill>
                  <a:schemeClr val="tx1"/>
                </a:solidFill>
                <a:latin typeface="+mn-lt"/>
                <a:ea typeface="ＭＳ Ｐゴシック" pitchFamily="-65" charset="-128"/>
                <a:cs typeface="ＭＳ Ｐゴシック" pitchFamily="-65" charset="-128"/>
              </a:rPr>
              <a:t>Divulgação</a:t>
            </a:r>
            <a:r>
              <a:rPr lang="pt-PT" sz="1200" baseline="0">
                <a:solidFill>
                  <a:schemeClr val="tx1"/>
                </a:solidFill>
                <a:latin typeface="+mn-lt"/>
                <a:ea typeface="ＭＳ Ｐゴシック" pitchFamily="-65" charset="-128"/>
                <a:cs typeface="ＭＳ Ｐゴシック" pitchFamily="-65" charset="-128"/>
              </a:rPr>
              <a:t> </a:t>
            </a:r>
            <a:r>
              <a:rPr lang="pt-PT" sz="1200">
                <a:solidFill>
                  <a:schemeClr val="tx1"/>
                </a:solidFill>
                <a:latin typeface="+mn-lt"/>
                <a:ea typeface="ＭＳ Ｐゴシック" pitchFamily="-65" charset="-128"/>
                <a:cs typeface="ＭＳ Ｐゴシック" pitchFamily="-65" charset="-128"/>
              </a:rPr>
              <a:t>acelerada de dados de tráfego preservados é descrita no artigo 30 da Convenção de Budapeste. </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56</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a:t>Este slide exibe </a:t>
            </a:r>
            <a:r>
              <a:rPr lang="pt-PT" baseline="0"/>
              <a:t>os elementos do Artigo 30, </a:t>
            </a:r>
            <a:r>
              <a:rPr lang="pt-PT" u="none" baseline="0">
                <a:solidFill>
                  <a:srgbClr val="FF0000"/>
                </a:solidFill>
              </a:rPr>
              <a:t>§1. A explicação destes elementos é fornecida no próximo slide.</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o texto completo do Artigo 30, </a:t>
            </a:r>
            <a:r>
              <a:rPr lang="pt-PT" u="none" baseline="0">
                <a:solidFill>
                  <a:srgbClr val="FF0000"/>
                </a:solidFill>
              </a:rPr>
              <a:t>§2.</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58</a:t>
            </a:fld>
            <a:endParaRPr lang="en-US"/>
          </a:p>
        </p:txBody>
      </p:sp>
    </p:spTree>
    <p:extLst>
      <p:ext uri="{BB962C8B-B14F-4D97-AF65-F5344CB8AC3E}">
        <p14:creationId xmlns:p14="http://schemas.microsoft.com/office/powerpoint/2010/main" val="530614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a:t>Este slide exibe</a:t>
            </a:r>
            <a:r>
              <a:rPr lang="pt-PT" baseline="0"/>
              <a:t> o texto completo do artigo 30, </a:t>
            </a:r>
            <a:r>
              <a:rPr lang="pt-PT" u="none" baseline="0">
                <a:solidFill>
                  <a:srgbClr val="FF0000"/>
                </a:solidFill>
              </a:rPr>
              <a:t>§1.</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59</a:t>
            </a:fld>
            <a:endParaRPr lang="en-US"/>
          </a:p>
        </p:txBody>
      </p:sp>
    </p:spTree>
    <p:extLst>
      <p:ext uri="{BB962C8B-B14F-4D97-AF65-F5344CB8AC3E}">
        <p14:creationId xmlns:p14="http://schemas.microsoft.com/office/powerpoint/2010/main" val="19662703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85000" lnSpcReduction="20000"/>
          </a:bodyPr>
          <a:lstStyle/>
          <a:p>
            <a:r>
              <a:rPr lang="pt-PT" sz="1200">
                <a:solidFill>
                  <a:schemeClr val="tx1"/>
                </a:solidFill>
                <a:latin typeface="+mn-lt"/>
                <a:ea typeface="ＭＳ Ｐゴシック" pitchFamily="-65" charset="-128"/>
                <a:cs typeface="ＭＳ Ｐゴシック" pitchFamily="-65" charset="-128"/>
              </a:rPr>
              <a:t>Divulgação</a:t>
            </a:r>
            <a:r>
              <a:rPr lang="pt-PT" sz="1200" baseline="0">
                <a:solidFill>
                  <a:schemeClr val="tx1"/>
                </a:solidFill>
                <a:latin typeface="+mn-lt"/>
                <a:ea typeface="ＭＳ Ｐゴシック" pitchFamily="-65" charset="-128"/>
                <a:cs typeface="ＭＳ Ｐゴシック" pitchFamily="-65" charset="-128"/>
              </a:rPr>
              <a:t> </a:t>
            </a:r>
            <a:r>
              <a:rPr lang="pt-PT" sz="1200">
                <a:solidFill>
                  <a:schemeClr val="tx1"/>
                </a:solidFill>
                <a:latin typeface="+mn-lt"/>
                <a:ea typeface="ＭＳ Ｐゴシック" pitchFamily="-65" charset="-128"/>
                <a:cs typeface="ＭＳ Ｐゴシック" pitchFamily="-65" charset="-128"/>
              </a:rPr>
              <a:t>acelerada de dados de tráfego preservados é descrita no artigo 30 da Convenção de Budapeste.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relação aos dados de tráfego, a Convenção proscreve um modelo mais fácil para facilitar a cooperação internacional. Não há regras específicas para divulgação acelerada (as regras são as mesmas que para divulgação), visto que não há regras específicas para divulgação rápida ao nível nacional, no capítulo de regras procedimentais. De fato, sem o dizer explicitamente, a Convenção harmoniza as regras internas de preservação e divulgação acelerada de provas e as que regem a cooperação internacional.</a:t>
            </a:r>
          </a:p>
          <a:p>
            <a:r>
              <a:rPr lang="pt-PT" sz="1200">
                <a:solidFill>
                  <a:schemeClr val="tx1"/>
                </a:solidFill>
                <a:latin typeface="+mn-lt"/>
                <a:ea typeface="ＭＳ Ｐゴシック" pitchFamily="-65" charset="-128"/>
                <a:cs typeface="ＭＳ Ｐゴシック" pitchFamily="-65" charset="-128"/>
              </a:rPr>
              <a:t>O Artigo 30 trata da situação em que, a pedido de uma Parte em que um crime foi cometido, a Parte solicitada </a:t>
            </a:r>
            <a:r>
              <a:rPr lang="pt-PT" sz="1200" u="sng">
                <a:solidFill>
                  <a:schemeClr val="tx1"/>
                </a:solidFill>
                <a:latin typeface="+mn-lt"/>
                <a:ea typeface="ＭＳ Ｐゴシック" pitchFamily="-65" charset="-128"/>
                <a:cs typeface="ＭＳ Ｐゴシック" pitchFamily="-65" charset="-128"/>
              </a:rPr>
              <a:t>preservará os dados de tráfego</a:t>
            </a:r>
            <a:r>
              <a:rPr lang="pt-PT" sz="1200">
                <a:solidFill>
                  <a:schemeClr val="tx1"/>
                </a:solidFill>
                <a:latin typeface="+mn-lt"/>
                <a:ea typeface="ＭＳ Ｐゴシック" pitchFamily="-65" charset="-128"/>
                <a:cs typeface="ＭＳ Ｐゴシック" pitchFamily="-65" charset="-128"/>
              </a:rPr>
              <a:t> relativos a uma transmissão que tenha percorrido os seus computadores, a </a:t>
            </a:r>
            <a:r>
              <a:rPr lang="pt-PT" sz="1200" u="sng">
                <a:solidFill>
                  <a:schemeClr val="tx1"/>
                </a:solidFill>
                <a:latin typeface="+mn-lt"/>
                <a:ea typeface="ＭＳ Ｐゴシック" pitchFamily="-65" charset="-128"/>
                <a:cs typeface="ＭＳ Ｐゴシック" pitchFamily="-65" charset="-128"/>
              </a:rPr>
              <a:t>fim de localizar a transmissão até à sua fonte e identificar o autor do crime, ou localizar provas críticas.</a:t>
            </a:r>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Ao fazê-lo, a Parte solicitada pode descobrir que os dados de tráfego encontrados no seu território revelam que a transmissão foi encaminhada de um prestador de serviços de um terceiro Estado ou de um prestador no próprio Estado solicitante. </a:t>
            </a:r>
            <a:r>
              <a:rPr lang="pt-PT" sz="1200" u="sng">
                <a:solidFill>
                  <a:schemeClr val="tx1"/>
                </a:solidFill>
                <a:latin typeface="+mn-lt"/>
                <a:ea typeface="ＭＳ Ｐゴシック" pitchFamily="-65" charset="-128"/>
                <a:cs typeface="ＭＳ Ｐゴシック" pitchFamily="-65" charset="-128"/>
              </a:rPr>
              <a:t>Nesses casos, a Parte solicitada deve fornecer rapidamente à Parte solicitante uma quantidade suficiente dos dados de tráfego para permitir a identificação do prestador de serviços e o caminho da comunicação com o outro Estado. </a:t>
            </a:r>
          </a:p>
          <a:p>
            <a:r>
              <a:rPr lang="pt-PT" sz="1200">
                <a:solidFill>
                  <a:schemeClr val="tx1"/>
                </a:solidFill>
                <a:latin typeface="+mn-lt"/>
                <a:ea typeface="ＭＳ Ｐゴシック" pitchFamily="-65" charset="-128"/>
                <a:cs typeface="ＭＳ Ｐゴシック" pitchFamily="-65" charset="-128"/>
              </a:rPr>
              <a:t> </a:t>
            </a:r>
          </a:p>
          <a:p>
            <a:r>
              <a:rPr lang="pt-PT" sz="1200" u="sng">
                <a:solidFill>
                  <a:schemeClr val="tx1"/>
                </a:solidFill>
                <a:latin typeface="+mn-lt"/>
                <a:ea typeface="ＭＳ Ｐゴシック" pitchFamily="-65" charset="-128"/>
                <a:cs typeface="ＭＳ Ｐゴシック" pitchFamily="-65" charset="-128"/>
              </a:rPr>
              <a:t>Se a transmissão for proveniente de um terceiro Estado</a:t>
            </a:r>
            <a:r>
              <a:rPr lang="pt-PT" sz="1200">
                <a:solidFill>
                  <a:schemeClr val="tx1"/>
                </a:solidFill>
                <a:latin typeface="+mn-lt"/>
                <a:ea typeface="ＭＳ Ｐゴシック" pitchFamily="-65" charset="-128"/>
                <a:cs typeface="ＭＳ Ｐゴシック" pitchFamily="-65" charset="-128"/>
              </a:rPr>
              <a:t>, essa informação permitirá à Parte solicitante fazer um pedido de preservação e acelerar a assistência mútua a esse outro Estado, a fim de localizar a transmissão até à sua fonte final. Se a transmissão tiver voltado para a parte solicitante, ela poderá obter a preservação e a divulgação de mais dados de tráfego por meio de processos internos.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Nos termos do Parágrafo 2, a Parte requerida só pode recusar a divulgação dos dados de tráfego, onde a divulgação seja suscetível de prejudicar a sua soberania, segurança, ordem pública ou outros interesses, segurança, ordem pública ou outros interesses essenciais ou quando considerar a ofensa como crime político ou uma ofensa ligada a uma ofensa política.</a:t>
            </a:r>
          </a:p>
          <a:p>
            <a:pPr algn="just"/>
            <a:endParaRPr lang="en-US" dirty="0">
              <a:solidFill>
                <a:srgbClr val="FF0000"/>
              </a:solidFill>
            </a:endParaRPr>
          </a:p>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60</a:t>
            </a:fld>
            <a:endParaRPr lang="en-US"/>
          </a:p>
        </p:txBody>
      </p:sp>
    </p:spTree>
    <p:extLst>
      <p:ext uri="{BB962C8B-B14F-4D97-AF65-F5344CB8AC3E}">
        <p14:creationId xmlns:p14="http://schemas.microsoft.com/office/powerpoint/2010/main" val="28839595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os elementos do Artigo 30, </a:t>
            </a:r>
            <a:r>
              <a:rPr lang="pt-PT" u="none" baseline="0">
                <a:solidFill>
                  <a:srgbClr val="FF0000"/>
                </a:solidFill>
              </a:rPr>
              <a:t>§2 relativamente aos meios disponíveis para recusar um pedido para divulgação rápida de dados de tráfego. A explicação destes elementos é fornecida no próximo slide.</a:t>
            </a:r>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61</a:t>
            </a:fld>
            <a:endParaRPr lang="en-US"/>
          </a:p>
        </p:txBody>
      </p:sp>
    </p:spTree>
    <p:extLst>
      <p:ext uri="{BB962C8B-B14F-4D97-AF65-F5344CB8AC3E}">
        <p14:creationId xmlns:p14="http://schemas.microsoft.com/office/powerpoint/2010/main" val="15459102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62</a:t>
            </a:fld>
            <a:endParaRPr lang="en-US"/>
          </a:p>
        </p:txBody>
      </p:sp>
    </p:spTree>
    <p:extLst>
      <p:ext uri="{BB962C8B-B14F-4D97-AF65-F5344CB8AC3E}">
        <p14:creationId xmlns:p14="http://schemas.microsoft.com/office/powerpoint/2010/main" val="157701419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pt-PT" sz="1200">
                <a:solidFill>
                  <a:schemeClr val="tx1"/>
                </a:solidFill>
                <a:latin typeface="+mn-lt"/>
                <a:ea typeface="ＭＳ Ｐゴシック" pitchFamily="-65" charset="-128"/>
                <a:cs typeface="ＭＳ Ｐゴシック" pitchFamily="-65" charset="-128"/>
              </a:rPr>
              <a:t>O Artigo 31 da Convenção define uma regra geral sobre a assistência mútua em relação ao acesso de dados informáticos armazenados. Embora este artigo e o Artigo 23 a que se refere exprimam uma aspiração geral de que as partes colaborem na acusação de crimes cibernéticos na “extensão mais ampla possível”, não cria novas obrigações de cooperação. Toda a cooperação está sujeita aos tratados existentes e aos instrumentos internacionais que regulam a cooperação transfronteiriça nas investigações tradicionais.</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termos práticos, o Artigo 31 traz apenas as regras gerais para o ambiente cibernético, já aplicáveis na vida real, durante anos.</a:t>
            </a:r>
          </a:p>
          <a:p>
            <a:endParaRPr lang="en-GB" sz="1200" kern="1200" dirty="0">
              <a:solidFill>
                <a:schemeClr val="tx1"/>
              </a:solidFill>
              <a:effectLst/>
              <a:latin typeface="+mn-lt"/>
              <a:ea typeface="ＭＳ Ｐゴシック" pitchFamily="-65" charset="-128"/>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63</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u="none">
                <a:solidFill>
                  <a:srgbClr val="FF0000"/>
                </a:solidFill>
              </a:rPr>
              <a:t>Este slide</a:t>
            </a:r>
            <a:r>
              <a:rPr lang="pt-PT" u="none" baseline="0">
                <a:solidFill>
                  <a:srgbClr val="FF0000"/>
                </a:solidFill>
              </a:rPr>
              <a:t> exibe o texto completo do Art. 31, §1 e 2.</a:t>
            </a:r>
          </a:p>
          <a:p>
            <a:endParaRPr lang="en-GB"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64</a:t>
            </a:fld>
            <a:endParaRPr lang="en-US"/>
          </a:p>
        </p:txBody>
      </p:sp>
    </p:spTree>
    <p:extLst>
      <p:ext uri="{BB962C8B-B14F-4D97-AF65-F5344CB8AC3E}">
        <p14:creationId xmlns:p14="http://schemas.microsoft.com/office/powerpoint/2010/main" val="223882851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exibe</a:t>
            </a:r>
            <a:r>
              <a:rPr lang="pt-PT" baseline="0"/>
              <a:t> o texto completo do Artigo 30, </a:t>
            </a:r>
            <a:r>
              <a:rPr lang="pt-PT" u="none" baseline="0">
                <a:solidFill>
                  <a:srgbClr val="FF0000"/>
                </a:solidFill>
              </a:rPr>
              <a:t>§3.</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65</a:t>
            </a:fld>
            <a:endParaRPr lang="en-US"/>
          </a:p>
        </p:txBody>
      </p:sp>
    </p:spTree>
    <p:extLst>
      <p:ext uri="{BB962C8B-B14F-4D97-AF65-F5344CB8AC3E}">
        <p14:creationId xmlns:p14="http://schemas.microsoft.com/office/powerpoint/2010/main" val="3669352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sz="1200">
                <a:solidFill>
                  <a:schemeClr val="tx1"/>
                </a:solidFill>
                <a:latin typeface="+mn-lt"/>
                <a:ea typeface="ＭＳ Ｐゴシック" pitchFamily="-65" charset="-128"/>
                <a:cs typeface="ＭＳ Ｐゴシック" pitchFamily="-65" charset="-128"/>
              </a:rPr>
              <a:t>Neste contexto, é de referir que o cibercrime é o mais transnacional de todos os crimes por vários motivos, entre os quais os seguintes:</a:t>
            </a:r>
          </a:p>
          <a:p>
            <a:pPr lvl="0"/>
            <a:r>
              <a:rPr lang="pt-PT" sz="1200">
                <a:solidFill>
                  <a:schemeClr val="tx1"/>
                </a:solidFill>
                <a:latin typeface="+mn-lt"/>
                <a:ea typeface="ＭＳ Ｐゴシック" pitchFamily="-65" charset="-128"/>
                <a:cs typeface="ＭＳ Ｐゴシック" pitchFamily="-65" charset="-128"/>
              </a:rPr>
              <a:t>- Os computadores e a Internet permitem que os criminosos realizem ataques globais a partir de qualquer parte do mundo. </a:t>
            </a:r>
          </a:p>
          <a:p>
            <a:pPr lvl="0"/>
            <a:r>
              <a:rPr lang="pt-PT" sz="1200">
                <a:solidFill>
                  <a:schemeClr val="tx1"/>
                </a:solidFill>
                <a:latin typeface="+mn-lt"/>
                <a:ea typeface="ＭＳ Ｐゴシック" pitchFamily="-65" charset="-128"/>
                <a:cs typeface="ＭＳ Ｐゴシック" pitchFamily="-65" charset="-128"/>
              </a:rPr>
              <a:t>- As tecnologias modernas, como as VPN (redes privadas virtuais), TOR (The Onion Router) ou os servidores proxy também permitem que os criminosos deem a entender que estão a trabalhar no exterior, mesmo quando não estão. </a:t>
            </a:r>
          </a:p>
          <a:p>
            <a:pPr lvl="0"/>
            <a:r>
              <a:rPr lang="pt-PT" sz="1200">
                <a:solidFill>
                  <a:schemeClr val="tx1"/>
                </a:solidFill>
                <a:latin typeface="+mn-lt"/>
                <a:ea typeface="ＭＳ Ｐゴシック" pitchFamily="-65" charset="-128"/>
                <a:cs typeface="ＭＳ Ｐゴシック" pitchFamily="-65" charset="-128"/>
              </a:rPr>
              <a:t>- A computação na nuvem complicou ainda mais a questão, já que, muitas vezes, as informações são armazenadas em países diferentes do país de origem.</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Portanto, quem quiser investigar o cibercrime deve estar ciente de que a sua tarefa requer uma cooperação internacional eficiente. De facto, pela sua natureza global, sem a cooperação internacional as investigações sobre cibercrimes provavelmente não serão bem-sucedidas.</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68779058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exibe </a:t>
            </a:r>
            <a:r>
              <a:rPr lang="pt-PT" baseline="0"/>
              <a:t>os elementos do Artigo 31, </a:t>
            </a:r>
            <a:r>
              <a:rPr lang="pt-PT" u="none" baseline="0">
                <a:solidFill>
                  <a:srgbClr val="FF0000"/>
                </a:solidFill>
              </a:rPr>
              <a:t>§1. A explicação destes elementos é fornecida no próximo slide.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66</a:t>
            </a:fld>
            <a:endParaRPr lang="en-US"/>
          </a:p>
        </p:txBody>
      </p:sp>
    </p:spTree>
    <p:extLst>
      <p:ext uri="{BB962C8B-B14F-4D97-AF65-F5344CB8AC3E}">
        <p14:creationId xmlns:p14="http://schemas.microsoft.com/office/powerpoint/2010/main" val="376639737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67</a:t>
            </a:fld>
            <a:endParaRPr lang="en-US"/>
          </a:p>
        </p:txBody>
      </p:sp>
    </p:spTree>
    <p:extLst>
      <p:ext uri="{BB962C8B-B14F-4D97-AF65-F5344CB8AC3E}">
        <p14:creationId xmlns:p14="http://schemas.microsoft.com/office/powerpoint/2010/main" val="17817942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exibe </a:t>
            </a:r>
            <a:r>
              <a:rPr lang="pt-PT" baseline="0"/>
              <a:t>os elementos do Artigo 30, </a:t>
            </a:r>
            <a:r>
              <a:rPr lang="pt-PT" u="none" baseline="0">
                <a:solidFill>
                  <a:srgbClr val="FF0000"/>
                </a:solidFill>
              </a:rPr>
              <a:t>§3 relativamente à resposta a pedidos para assistência mútua relativamente ao acesso de dados informáticos armazenados. A explicação destes elementos é fornecida no próximo slide.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68</a:t>
            </a:fld>
            <a:endParaRPr lang="en-US"/>
          </a:p>
        </p:txBody>
      </p:sp>
    </p:spTree>
    <p:extLst>
      <p:ext uri="{BB962C8B-B14F-4D97-AF65-F5344CB8AC3E}">
        <p14:creationId xmlns:p14="http://schemas.microsoft.com/office/powerpoint/2010/main" val="30948577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solidFill>
                <a:srgbClr val="FF0000"/>
              </a:solidFill>
            </a:endParaRP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69</a:t>
            </a:fld>
            <a:endParaRPr lang="en-US"/>
          </a:p>
        </p:txBody>
      </p:sp>
    </p:spTree>
    <p:extLst>
      <p:ext uri="{BB962C8B-B14F-4D97-AF65-F5344CB8AC3E}">
        <p14:creationId xmlns:p14="http://schemas.microsoft.com/office/powerpoint/2010/main" val="116341050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questão de quando uma Parte tem permissão para </a:t>
            </a:r>
            <a:r>
              <a:rPr lang="pt-PT" u="sng"/>
              <a:t>aceder unilateralmente a dados informáticos armazenados noutra Parte sem procurar assistência mútua</a:t>
            </a:r>
            <a:r>
              <a:rPr lang="pt-PT"/>
              <a:t> foi uma questão que os redatores da Convenção de Budapeste discutiram a fundo.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a:t>Houve uma consideração detalhada dos casos em que pode ser aceitável para os Estados agir unilateralmente e aqueles em que não é aceitável. Os redatores acabaram por determinar que ainda não era possível preparar um regime abrangente e juridicamente vinculativo que regule esta área. </a:t>
            </a:r>
          </a:p>
          <a:p>
            <a:pPr marL="0" marR="0" indent="0" algn="l" defTabSz="457200" rtl="0" eaLnBrk="0" fontAlgn="base" latinLnBrk="0" hangingPunct="0">
              <a:lnSpc>
                <a:spcPct val="100000"/>
              </a:lnSpc>
              <a:spcBef>
                <a:spcPct val="30000"/>
              </a:spcBef>
              <a:spcAft>
                <a:spcPct val="0"/>
              </a:spcAft>
              <a:buClrTx/>
              <a:buSzTx/>
              <a:buFontTx/>
              <a:buNone/>
              <a:tabLst/>
              <a:defRPr/>
            </a:pPr>
            <a:r>
              <a:rPr lang="pt-PT"/>
              <a:t>Em parte, isto deveu-se à falta de experiência concreta com tais situações até à data; e, em parte, também se deveu ao entendimento de que a solução adequada normalmente dependia das circunstâncias exatas do caso individual, </a:t>
            </a:r>
            <a:r>
              <a:rPr lang="pt-PT" u="sng"/>
              <a:t>dificultando, desta forma, a formulação de regras gerais</a:t>
            </a:r>
            <a:r>
              <a:rPr lang="pt-PT"/>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u="sng"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u="sng"/>
              <a:t>Em última análise, os redatores decidiram apenas estabelecer no artigo 32 da Convenção situações em que todos concordassem que uma ação unilateral é permissível</a:t>
            </a:r>
            <a:r>
              <a:rPr lang="pt-PT"/>
              <a:t>. </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Como resultado, o artigo 32 define a possibilidade concedida aos órgãos de segurança pública de um Estado Parte da Convenção, de obter provas armazenadas num computador fisicamente localizado no território de outra Parte, sem solicitação de cooperação internacional. Isso pode ser feito se, durante uma investigação concreta, os oficiais responsáveis precisarem obter informações de código aberto de um computador localizado num país estrangeiro ou de um computador cujo acesso tenha sido autorizado pela pessoa legalmente autorizada.</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Em relação à informação de código aberto, deve-se notar que esta investigação de “código aberto” é algo que qualquer cidadão pode fazer, por sua própria iniciativa, na maioria dos países. Deste modo, esta disposição visa simplesmente autorizar os agentes da lei a fazê-lo também e, ao mesmo tempo, qualificar como válidas as provas obtidas de tal maneira.</a:t>
            </a:r>
          </a:p>
          <a:p>
            <a:endParaRPr lang="en-GB" sz="1200" kern="1200" dirty="0">
              <a:solidFill>
                <a:schemeClr val="tx1"/>
              </a:solidFill>
              <a:effectLst/>
              <a:latin typeface="+mn-lt"/>
              <a:ea typeface="ＭＳ Ｐゴシック" pitchFamily="-65" charset="-128"/>
              <a:cs typeface="ＭＳ Ｐゴシック" pitchFamily="-65" charset="-128"/>
            </a:endParaRPr>
          </a:p>
          <a:p>
            <a:r>
              <a:rPr lang="pt-PT" sz="1200">
                <a:solidFill>
                  <a:schemeClr val="tx1"/>
                </a:solidFill>
                <a:latin typeface="+mn-lt"/>
                <a:ea typeface="ＭＳ Ｐゴシック" pitchFamily="-65" charset="-128"/>
                <a:cs typeface="ＭＳ Ｐゴシック" pitchFamily="-65" charset="-128"/>
              </a:rPr>
              <a:t>Mas o outro lado da disposição tem uma abordagem muito nova. Não existe um equivalente real no mundo físico para essa nova possibilidade: no passado, um oficial teria que viajar fisicamente para o outro país e pedir ajuda às autoridades locais. Ele não podia fazer nada por conta própria e cada ato de investigação seria praticado em nome das autoridades nacionais do local.</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O artigo 32 afirma o contrário. De acordo com ele, qualquer agente da lei de qualquer país do mundo pode obter informações de outro país, mesmo que "não seja de código aberto", se a pessoa que tem a autoridade legal para divulgar os dados der o seu consentimento legal e voluntário. Essa atividade investigativa não necessita de qualquer autorização do Estado com jurisdição no local onde a informação está armazenada. Alguns Estados não aceitam a Convenção de forma pacífica devido a esta redação. Eles afirmam que vai contra o princípio da soberania. No entanto, não existe qualquer proposta ou qualquer outra solução para os complexos problemas de investigações transfronteiriças ou para investigações na “nuvem”. A vida real revela que, na maioria dos casos, é impossível investigar o cibercrime ou recolher provas eletrónicas, a nível internacional, utilizando os canais tradicionais. É impossível porque o tempo que leva não é compatível com a volatilidade e a fragilidade das provas eletrónicas. É por isso que uma investigação internacional, conduzida pelo agente da lei que está a lidar com o caso, seria mais eficiente. </a:t>
            </a:r>
          </a:p>
          <a:p>
            <a:r>
              <a:rPr lang="pt-PT" sz="1200">
                <a:solidFill>
                  <a:schemeClr val="tx1"/>
                </a:solidFill>
                <a:latin typeface="+mn-lt"/>
                <a:ea typeface="ＭＳ Ｐゴシック" pitchFamily="-65" charset="-128"/>
                <a:cs typeface="ＭＳ Ｐゴシック" pitchFamily="-65" charset="-128"/>
              </a:rPr>
              <a:t> </a:t>
            </a:r>
          </a:p>
          <a:p>
            <a:r>
              <a:rPr lang="pt-PT" sz="1200">
                <a:solidFill>
                  <a:schemeClr val="tx1"/>
                </a:solidFill>
                <a:latin typeface="+mn-lt"/>
                <a:ea typeface="ＭＳ Ｐゴシック" pitchFamily="-65" charset="-128"/>
                <a:cs typeface="ＭＳ Ｐゴシック" pitchFamily="-65" charset="-128"/>
              </a:rPr>
              <a:t>Mas, por outro lado, às vezes é realmente impossível utilizar os canais de cooperação normais - em relação aos serviços na “nuvem” -, os utilizadores (e o investigador) não sabem exatamente onde os dados exigidos pela polícia estão armazenados, em termos físicos.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70</a:t>
            </a:fld>
            <a:endParaRPr lang="en-US"/>
          </a:p>
        </p:txBody>
      </p:sp>
    </p:spTree>
    <p:extLst>
      <p:ext uri="{BB962C8B-B14F-4D97-AF65-F5344CB8AC3E}">
        <p14:creationId xmlns:p14="http://schemas.microsoft.com/office/powerpoint/2010/main" val="414229571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pt-PT" u="none">
                <a:solidFill>
                  <a:srgbClr val="FF0000"/>
                </a:solidFill>
              </a:rPr>
              <a:t>Este slide</a:t>
            </a:r>
            <a:r>
              <a:rPr lang="pt-PT" u="none" baseline="0">
                <a:solidFill>
                  <a:srgbClr val="FF0000"/>
                </a:solidFill>
              </a:rPr>
              <a:t> exibe otexto completo do Art. 32.</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71</a:t>
            </a:fld>
            <a:endParaRPr lang="en-US"/>
          </a:p>
        </p:txBody>
      </p:sp>
    </p:spTree>
    <p:extLst>
      <p:ext uri="{BB962C8B-B14F-4D97-AF65-F5344CB8AC3E}">
        <p14:creationId xmlns:p14="http://schemas.microsoft.com/office/powerpoint/2010/main" val="22436856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72</a:t>
            </a:fld>
            <a:endParaRPr lang="en-US"/>
          </a:p>
        </p:txBody>
      </p:sp>
    </p:spTree>
    <p:extLst>
      <p:ext uri="{BB962C8B-B14F-4D97-AF65-F5344CB8AC3E}">
        <p14:creationId xmlns:p14="http://schemas.microsoft.com/office/powerpoint/2010/main" val="9736786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73</a:t>
            </a:fld>
            <a:endParaRPr lang="en-US"/>
          </a:p>
        </p:txBody>
      </p:sp>
    </p:spTree>
    <p:extLst>
      <p:ext uri="{BB962C8B-B14F-4D97-AF65-F5344CB8AC3E}">
        <p14:creationId xmlns:p14="http://schemas.microsoft.com/office/powerpoint/2010/main" val="390350193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74</a:t>
            </a:fld>
            <a:endParaRPr lang="en-US"/>
          </a:p>
        </p:txBody>
      </p:sp>
    </p:spTree>
    <p:extLst>
      <p:ext uri="{BB962C8B-B14F-4D97-AF65-F5344CB8AC3E}">
        <p14:creationId xmlns:p14="http://schemas.microsoft.com/office/powerpoint/2010/main" val="292393825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76</a:t>
            </a:fld>
            <a:endParaRPr lang="en-US"/>
          </a:p>
        </p:txBody>
      </p:sp>
    </p:spTree>
    <p:extLst>
      <p:ext uri="{BB962C8B-B14F-4D97-AF65-F5344CB8AC3E}">
        <p14:creationId xmlns:p14="http://schemas.microsoft.com/office/powerpoint/2010/main" val="4266328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pt-PT" sz="1200">
                <a:solidFill>
                  <a:schemeClr val="tx1"/>
                </a:solidFill>
                <a:latin typeface="+mn-lt"/>
                <a:ea typeface="ＭＳ Ｐゴシック" pitchFamily="-65" charset="-128"/>
                <a:cs typeface="ＭＳ Ｐゴシック" pitchFamily="-65" charset="-128"/>
              </a:rPr>
              <a:t>Em termos concretos, os profissionais da justiça </a:t>
            </a:r>
            <a:r>
              <a:rPr lang="pt-PT" sz="1200" noProof="0">
                <a:solidFill>
                  <a:schemeClr val="tx1"/>
                </a:solidFill>
                <a:latin typeface="+mn-lt"/>
                <a:ea typeface="ＭＳ Ｐゴシック" pitchFamily="-65" charset="-128"/>
                <a:cs typeface="ＭＳ Ｐゴシック" pitchFamily="-65" charset="-128"/>
              </a:rPr>
              <a:t>enfrentam questões preliminares difíceis (que precisam de serem</a:t>
            </a:r>
            <a:r>
              <a:rPr lang="pt-PT" sz="1200">
                <a:solidFill>
                  <a:schemeClr val="tx1"/>
                </a:solidFill>
                <a:latin typeface="+mn-lt"/>
                <a:ea typeface="ＭＳ Ｐゴシック" pitchFamily="-65" charset="-128"/>
                <a:cs typeface="ＭＳ Ｐゴシック" pitchFamily="-65" charset="-128"/>
              </a:rPr>
              <a:t> resolvidas antes de qualquer outra coisa</a:t>
            </a:r>
            <a:r>
              <a:rPr lang="pt-PT" sz="1200" noProof="0">
                <a:solidFill>
                  <a:schemeClr val="tx1"/>
                </a:solidFill>
                <a:latin typeface="+mn-lt"/>
                <a:ea typeface="ＭＳ Ｐゴシック" pitchFamily="-65" charset="-128"/>
                <a:cs typeface="ＭＳ Ｐゴシック" pitchFamily="-65" charset="-128"/>
              </a:rPr>
              <a:t>) quando se trata de um crime cometido no ciberespaço. </a:t>
            </a:r>
          </a:p>
          <a:p>
            <a:endParaRPr lang="en-US" sz="1200" kern="1200" noProof="0" dirty="0">
              <a:solidFill>
                <a:schemeClr val="tx1"/>
              </a:solidFill>
              <a:effectLst/>
              <a:latin typeface="+mn-lt"/>
              <a:ea typeface="ＭＳ Ｐゴシック" pitchFamily="-65" charset="-128"/>
              <a:cs typeface="ＭＳ Ｐゴシック" pitchFamily="-65" charset="-128"/>
            </a:endParaRPr>
          </a:p>
          <a:p>
            <a:r>
              <a:rPr lang="pt-PT" sz="1200" b="1">
                <a:solidFill>
                  <a:schemeClr val="tx1"/>
                </a:solidFill>
                <a:latin typeface="+mn-lt"/>
                <a:ea typeface="ＭＳ Ｐゴシック" pitchFamily="-65" charset="-128"/>
                <a:cs typeface="ＭＳ Ｐゴシック" pitchFamily="-65" charset="-128"/>
              </a:rPr>
              <a:t>1. Considerando que a Internet está em todo o lado, a primeira questão é </a:t>
            </a:r>
            <a:r>
              <a:rPr lang="pt-PT" sz="1200" b="1" noProof="0">
                <a:solidFill>
                  <a:schemeClr val="tx1"/>
                </a:solidFill>
                <a:latin typeface="+mn-lt"/>
                <a:ea typeface="ＭＳ Ｐゴシック" pitchFamily="-65" charset="-128"/>
                <a:cs typeface="ＭＳ Ｐゴシック" pitchFamily="-65" charset="-128"/>
              </a:rPr>
              <a:t>determinar a localização legalmente relevante do crime</a:t>
            </a:r>
            <a:r>
              <a:rPr lang="pt-PT" sz="1200" noProof="0">
                <a:solidFill>
                  <a:schemeClr val="tx1"/>
                </a:solidFill>
                <a:latin typeface="+mn-lt"/>
                <a:ea typeface="ＭＳ Ｐゴシック" pitchFamily="-65" charset="-128"/>
                <a:cs typeface="ＭＳ Ｐゴシック" pitchFamily="-65" charset="-128"/>
              </a:rPr>
              <a:t>, o que pode não ser fácil. </a:t>
            </a:r>
          </a:p>
          <a:p>
            <a:endParaRPr lang="en-US" sz="1200" kern="1200" noProof="0" dirty="0">
              <a:solidFill>
                <a:schemeClr val="tx1"/>
              </a:solidFill>
              <a:effectLst/>
              <a:latin typeface="+mn-lt"/>
              <a:ea typeface="ＭＳ Ｐゴシック" pitchFamily="-65" charset="-128"/>
              <a:cs typeface="ＭＳ Ｐゴシック" pitchFamily="-65"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noProof="0">
                <a:solidFill>
                  <a:schemeClr val="tx1"/>
                </a:solidFill>
                <a:latin typeface="+mn-lt"/>
                <a:ea typeface="ＭＳ Ｐゴシック" pitchFamily="-65" charset="-128"/>
                <a:cs typeface="ＭＳ Ｐゴシック" pitchFamily="-65" charset="-128"/>
              </a:rPr>
              <a:t>Se, por exemplo, o autor do crime atuar no lugar A e o computador da vítima estiver no lugar B, mas a comunicação ilegal utilizada pelo criminoso tiver sido realizada por um provedor situado no local C, e se todos esses locais pertencerem a diferentes jurisdições, a primeira questão que o agente da lei deverá resolver é a </a:t>
            </a:r>
            <a:r>
              <a:rPr lang="pt-PT" sz="1200" b="1" i="0" u="none" noProof="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rPr>
              <a:t>localização legalmente relevante do crime em termos de jurisdição. O local onde o crime foi cometido deve ser esclarecido, de modo a determinar qual é a lei substantiva aplicável e qual é a jurisdição competente (polícia, procurador, juiz).</a:t>
            </a:r>
            <a:r>
              <a:rPr lang="pt-PT" sz="1200">
                <a:solidFill>
                  <a:schemeClr val="tx1"/>
                </a:solidFill>
                <a:latin typeface="+mn-lt"/>
                <a:ea typeface="ＭＳ Ｐゴシック" pitchFamily="-65" charset="-128"/>
                <a:cs typeface="ＭＳ Ｐゴシック" pitchFamily="-65" charset="-128"/>
              </a:rPr>
              <a:t> De facto, o investigador tem de respeitar a sua própria jurisdição – a sua própria competência territorial. Segundo este ponto de vista, a jurisdição será um limite obrigatório para as investigações criminais. </a:t>
            </a:r>
          </a:p>
          <a:p>
            <a:endParaRPr lang="en-U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r>
              <a:rPr lang="pt-PT" b="0" u="none" baseline="0" noProof="0"/>
              <a:t>    </a:t>
            </a:r>
            <a:r>
              <a:rPr lang="pt-PT" b="0" u="sng" baseline="0" noProof="0"/>
              <a:t>Os sistemas jurídicos podem diferir na forma como uma jurisdição sobre infrações criminais é estabelecida, mas, na maioria dos casos, são levados em consideração os seguintes critérios (critérios tradicionais):</a:t>
            </a:r>
          </a:p>
          <a:p>
            <a:r>
              <a:rPr lang="pt-PT" baseline="0" noProof="0"/>
              <a:t>	- se a infração foi cometida, no todo ou em parte, num determinado </a:t>
            </a:r>
            <a:r>
              <a:rPr lang="pt-PT" b="1" baseline="0" noProof="0"/>
              <a:t>território</a:t>
            </a:r>
            <a:r>
              <a:rPr lang="pt-PT" baseline="0" noProof="0"/>
              <a:t>,</a:t>
            </a:r>
          </a:p>
          <a:p>
            <a:r>
              <a:rPr lang="pt-PT" baseline="0" noProof="0"/>
              <a:t>	- se o </a:t>
            </a:r>
            <a:r>
              <a:rPr lang="pt-PT" b="1" baseline="0" noProof="0"/>
              <a:t>autor da infração</a:t>
            </a:r>
            <a:r>
              <a:rPr lang="pt-PT" baseline="0" noProof="0"/>
              <a:t> é um cidadão do Estado ou um residente habitual no seu território,</a:t>
            </a:r>
          </a:p>
          <a:p>
            <a:r>
              <a:rPr lang="pt-PT" baseline="0" noProof="0"/>
              <a:t>	- no caso de algumas infrações muito graves, se a </a:t>
            </a:r>
            <a:r>
              <a:rPr lang="pt-PT" b="1" baseline="0" noProof="0"/>
              <a:t>vítima</a:t>
            </a:r>
            <a:r>
              <a:rPr lang="pt-PT" baseline="0" noProof="0"/>
              <a:t> é um cidadão do Estado e se o crime é cometido no estrangeiro.</a:t>
            </a:r>
          </a:p>
          <a:p>
            <a:r>
              <a:rPr lang="pt-PT" baseline="0" noProof="0"/>
              <a:t> </a:t>
            </a:r>
          </a:p>
          <a:p>
            <a:r>
              <a:rPr lang="pt-PT" noProof="0"/>
              <a:t>    No </a:t>
            </a:r>
            <a:r>
              <a:rPr lang="pt-PT" baseline="0" noProof="0"/>
              <a:t>entanto, estes critérios</a:t>
            </a:r>
            <a:r>
              <a:rPr lang="pt-PT" noProof="0"/>
              <a:t> "</a:t>
            </a:r>
            <a:r>
              <a:rPr lang="pt-PT" baseline="0" noProof="0"/>
              <a:t>tradicionais" são difíceis de aplicar quando se trata de casos de cibercrime e estão fortemente ligados à natureza transfronteiriça e internacional do cibercrime. </a:t>
            </a:r>
            <a:r>
              <a:rPr lang="pt-PT" baseline="0"/>
              <a:t>Os critérios materialistas tradicionais não se aplicam à nova realidade virtual do "ciberespaço". O cibercrime também não tem fronteiras e pode afetar simultaneamente vários países. </a:t>
            </a:r>
          </a:p>
          <a:p>
            <a:endParaRPr lang="en-U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r>
              <a:rPr lang="pt-PT" b="0" u="none" baseline="0"/>
              <a:t>    </a:t>
            </a:r>
            <a:r>
              <a:rPr lang="pt-PT" b="0" u="sng" baseline="0"/>
              <a:t>Como se liga um cibercrime ao território nacional de uma nação ou tribunal e se reivindica jurisdição? </a:t>
            </a:r>
          </a:p>
          <a:p>
            <a:r>
              <a:rPr lang="pt-PT" baseline="0"/>
              <a:t>	- localização do </a:t>
            </a:r>
            <a:r>
              <a:rPr lang="pt-PT" b="1" baseline="0"/>
              <a:t>servidor </a:t>
            </a:r>
            <a:r>
              <a:rPr lang="pt-PT" baseline="0"/>
              <a:t>que contém os dados relevantes do computador? </a:t>
            </a:r>
          </a:p>
          <a:p>
            <a:r>
              <a:rPr lang="pt-PT" baseline="0"/>
              <a:t>	No entanto, geralmente é muito difícil, no início de um caso, saber onde o servidor está localizado. Também é possível que um servidor esteja situado em várias jurisdições simultaneamente. Por último, a computação na nuvem complica ainda mais as coisas. </a:t>
            </a:r>
          </a:p>
          <a:p>
            <a:r>
              <a:rPr lang="pt-PT" baseline="0"/>
              <a:t>	- localização da criação e gestão de um </a:t>
            </a:r>
            <a:r>
              <a:rPr lang="pt-PT" b="1" baseline="0"/>
              <a:t>site na Internet</a:t>
            </a:r>
            <a:r>
              <a:rPr lang="pt-PT" baseline="0"/>
              <a:t>? Estes critérios sofrem das mesmas falhas que a localização do servidor e são frequentemente irrelevantes para as investigações. </a:t>
            </a:r>
          </a:p>
          <a:p>
            <a:r>
              <a:rPr lang="pt-PT" baseline="0"/>
              <a:t>	- a localização da </a:t>
            </a:r>
            <a:r>
              <a:rPr lang="pt-PT" b="1" baseline="0"/>
              <a:t>vítima</a:t>
            </a:r>
            <a:r>
              <a:rPr lang="pt-PT" baseline="0"/>
              <a:t> do ataque ou o local onde a "</a:t>
            </a:r>
            <a:r>
              <a:rPr lang="pt-PT" b="1" baseline="0"/>
              <a:t>ordem pública</a:t>
            </a:r>
            <a:r>
              <a:rPr lang="pt-PT" baseline="0"/>
              <a:t>" foi perturbada pela infração cibernética? </a:t>
            </a:r>
          </a:p>
          <a:p>
            <a:endParaRPr lang="en-US" baseline="0" dirty="0">
              <a:solidFill>
                <a:schemeClr val="tx1"/>
              </a:solidFill>
              <a:effectLst/>
            </a:endParaRPr>
          </a:p>
          <a:p>
            <a:r>
              <a:rPr lang="pt-PT" baseline="0">
                <a:solidFill>
                  <a:schemeClr val="tx1"/>
                </a:solidFill>
              </a:rPr>
              <a:t>Em suma, a maioria dos países aplica uma mistura destas teorias e, em especial, determina a jurisdição quando a residência do criminoso é identificada. Para lidar com a realidade virtual do cibercrime, é importante favorecer </a:t>
            </a:r>
            <a:r>
              <a:rPr lang="pt-PT" b="1" baseline="0">
                <a:solidFill>
                  <a:schemeClr val="tx1"/>
                </a:solidFill>
              </a:rPr>
              <a:t>regras de competência amplas</a:t>
            </a:r>
            <a:r>
              <a:rPr lang="pt-PT" baseline="0">
                <a:solidFill>
                  <a:schemeClr val="tx1"/>
                </a:solidFill>
              </a:rPr>
              <a:t> que desmaterializam os princípios clássicos da competência territorial.</a:t>
            </a:r>
          </a:p>
          <a:p>
            <a:endParaRPr lang="en-U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endParaRPr lang="en-US" sz="1200" b="1" i="0" u="none" kern="1200" noProof="0" dirty="0">
              <a:solidFill>
                <a:schemeClr val="tx1"/>
              </a:solidFill>
              <a:effectLst>
                <a:outerShdw blurRad="38100" dist="38100" dir="2700000" algn="tl">
                  <a:srgbClr val="000000">
                    <a:alpha val="43137"/>
                  </a:srgbClr>
                </a:outerShdw>
              </a:effectLst>
              <a:latin typeface="+mn-lt"/>
              <a:ea typeface="ＭＳ Ｐゴシック" pitchFamily="-65" charset="-128"/>
              <a:cs typeface="ＭＳ Ｐゴシック" pitchFamily="-65" charset="-128"/>
            </a:endParaRPr>
          </a:p>
          <a:p>
            <a:r>
              <a:rPr lang="pt-PT" sz="1200" b="1">
                <a:solidFill>
                  <a:schemeClr val="tx1"/>
                </a:solidFill>
                <a:latin typeface="+mn-lt"/>
                <a:ea typeface="ＭＳ Ｐゴシック" pitchFamily="-65" charset="-128"/>
                <a:cs typeface="ＭＳ Ｐゴシック" pitchFamily="-65" charset="-128"/>
              </a:rPr>
              <a:t>2.</a:t>
            </a:r>
            <a:r>
              <a:rPr lang="pt-PT" sz="1200" b="1" baseline="0">
                <a:solidFill>
                  <a:schemeClr val="tx1"/>
                </a:solidFill>
                <a:latin typeface="+mn-lt"/>
                <a:ea typeface="ＭＳ Ｐゴシック" pitchFamily="-65" charset="-128"/>
                <a:cs typeface="ＭＳ Ｐゴシック" pitchFamily="-65" charset="-128"/>
              </a:rPr>
              <a:t> Após este primeiro passo, surgirão duas outras questões:</a:t>
            </a:r>
          </a:p>
          <a:p>
            <a:endParaRPr lang="en-GB" sz="1200" b="1" kern="1200" baseline="0" dirty="0">
              <a:solidFill>
                <a:schemeClr val="tx1"/>
              </a:solidFill>
              <a:effectLst/>
              <a:latin typeface="+mn-lt"/>
              <a:ea typeface="ＭＳ Ｐゴシック" pitchFamily="-65" charset="-128"/>
              <a:cs typeface="ＭＳ Ｐゴシック" pitchFamily="-65" charset="-128"/>
            </a:endParaRPr>
          </a:p>
          <a:p>
            <a:r>
              <a:rPr lang="pt-PT" sz="1200" noProof="0">
                <a:solidFill>
                  <a:schemeClr val="tx1"/>
                </a:solidFill>
                <a:latin typeface="+mn-lt"/>
                <a:ea typeface="ＭＳ Ｐゴシック" pitchFamily="-65" charset="-128"/>
                <a:cs typeface="ＭＳ Ｐゴシック" pitchFamily="-65" charset="-128"/>
              </a:rPr>
              <a:t>	- A primeira diz respeito às </a:t>
            </a:r>
            <a:r>
              <a:rPr lang="pt-PT" sz="1200" b="1" noProof="0">
                <a:solidFill>
                  <a:schemeClr val="tx1"/>
                </a:solidFill>
                <a:latin typeface="+mn-lt"/>
                <a:ea typeface="ＭＳ Ｐゴシック" pitchFamily="-65" charset="-128"/>
                <a:cs typeface="ＭＳ Ｐゴシック" pitchFamily="-65" charset="-128"/>
              </a:rPr>
              <a:t>investigações transfronteiriças</a:t>
            </a:r>
            <a:r>
              <a:rPr lang="pt-PT" sz="1200" noProof="0">
                <a:solidFill>
                  <a:schemeClr val="tx1"/>
                </a:solidFill>
                <a:latin typeface="+mn-lt"/>
                <a:ea typeface="ＭＳ Ｐゴシック" pitchFamily="-65" charset="-128"/>
                <a:cs typeface="ＭＳ Ｐゴシック" pitchFamily="-65" charset="-128"/>
              </a:rPr>
              <a:t> : como é que um agente da lei consegue realizar uma investigação legal fora do seu próprio país se precisar de agir com urgência? Como é que pode obter e recolher provas armazenadas num país "vizinho" se achar que as provas podem desaparecer rapidamente?</a:t>
            </a:r>
          </a:p>
          <a:p>
            <a:endParaRPr lang="en-US" sz="1200" kern="1200" noProof="0" dirty="0">
              <a:solidFill>
                <a:schemeClr val="tx1"/>
              </a:solidFill>
              <a:effectLst/>
              <a:latin typeface="+mn-lt"/>
              <a:ea typeface="ＭＳ Ｐゴシック" pitchFamily="-65" charset="-128"/>
              <a:cs typeface="ＭＳ Ｐゴシック" pitchFamily="-65" charset="-128"/>
            </a:endParaRPr>
          </a:p>
          <a:p>
            <a:r>
              <a:rPr lang="pt-PT" sz="1200" noProof="0">
                <a:solidFill>
                  <a:schemeClr val="tx1"/>
                </a:solidFill>
                <a:latin typeface="+mn-lt"/>
                <a:ea typeface="ＭＳ Ｐゴシック" pitchFamily="-65" charset="-128"/>
                <a:cs typeface="ＭＳ Ｐゴシック" pitchFamily="-65" charset="-128"/>
              </a:rPr>
              <a:t>	- A segunda questão diz respeito à investigação na "</a:t>
            </a:r>
            <a:r>
              <a:rPr lang="pt-PT" sz="1200" b="1" noProof="0">
                <a:solidFill>
                  <a:schemeClr val="tx1"/>
                </a:solidFill>
                <a:latin typeface="+mn-lt"/>
                <a:ea typeface="ＭＳ Ｐゴシック" pitchFamily="-65" charset="-128"/>
                <a:cs typeface="ＭＳ Ｐゴシック" pitchFamily="-65" charset="-128"/>
              </a:rPr>
              <a:t>nuvem</a:t>
            </a:r>
            <a:r>
              <a:rPr lang="pt-PT" sz="1200" noProof="0">
                <a:solidFill>
                  <a:schemeClr val="tx1"/>
                </a:solidFill>
                <a:latin typeface="+mn-lt"/>
                <a:ea typeface="ＭＳ Ｐゴシック" pitchFamily="-65" charset="-128"/>
                <a:cs typeface="ＭＳ Ｐゴシック" pitchFamily="-65" charset="-128"/>
              </a:rPr>
              <a:t>". Ninguém sabe, neste caso, onde é que os dados estão armazenados (fisicamente),uma vez que,</a:t>
            </a:r>
            <a:r>
              <a:rPr lang="pt-PT" sz="1200">
                <a:solidFill>
                  <a:schemeClr val="tx1"/>
                </a:solidFill>
                <a:latin typeface="+mn-lt"/>
                <a:ea typeface="ＭＳ Ｐゴシック" pitchFamily="-65" charset="-128"/>
                <a:cs typeface="ＭＳ Ｐゴシック" pitchFamily="-65" charset="-128"/>
              </a:rPr>
              <a:t> supostamente, estão armazenados na "nuvem". É possível que ninguém saiba qual a jurisdição nacional de alguns dados que se encontram na "nuvem". Como é que um agente da lei pode obter e recolher dados armazenados na "nuvem", onde quer que estejam fisicamente armazenados?</a:t>
            </a:r>
          </a:p>
          <a:p>
            <a:endParaRPr lang="en-US" noProof="0"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88580371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77</a:t>
            </a:fld>
            <a:endParaRPr lang="en-US"/>
          </a:p>
        </p:txBody>
      </p:sp>
    </p:spTree>
    <p:extLst>
      <p:ext uri="{BB962C8B-B14F-4D97-AF65-F5344CB8AC3E}">
        <p14:creationId xmlns:p14="http://schemas.microsoft.com/office/powerpoint/2010/main" val="92913870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78</a:t>
            </a:fld>
            <a:endParaRPr lang="en-US"/>
          </a:p>
        </p:txBody>
      </p:sp>
    </p:spTree>
    <p:extLst>
      <p:ext uri="{BB962C8B-B14F-4D97-AF65-F5344CB8AC3E}">
        <p14:creationId xmlns:p14="http://schemas.microsoft.com/office/powerpoint/2010/main" val="340894065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79</a:t>
            </a:fld>
            <a:endParaRPr lang="en-US"/>
          </a:p>
        </p:txBody>
      </p:sp>
    </p:spTree>
    <p:extLst>
      <p:ext uri="{BB962C8B-B14F-4D97-AF65-F5344CB8AC3E}">
        <p14:creationId xmlns:p14="http://schemas.microsoft.com/office/powerpoint/2010/main" val="170731692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32</a:t>
            </a:r>
            <a:r>
              <a:rPr lang="pt-PT" u="none" baseline="0">
                <a:solidFill>
                  <a:srgbClr val="FF0000"/>
                </a:solidFill>
              </a:rPr>
              <a:t>. A explicação deste elemento é fornecida no próximo slide.</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80</a:t>
            </a:fld>
            <a:endParaRPr lang="en-US"/>
          </a:p>
        </p:txBody>
      </p:sp>
    </p:spTree>
    <p:extLst>
      <p:ext uri="{BB962C8B-B14F-4D97-AF65-F5344CB8AC3E}">
        <p14:creationId xmlns:p14="http://schemas.microsoft.com/office/powerpoint/2010/main" val="421396858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81</a:t>
            </a:fld>
            <a:endParaRPr lang="en-US"/>
          </a:p>
        </p:txBody>
      </p:sp>
    </p:spTree>
    <p:extLst>
      <p:ext uri="{BB962C8B-B14F-4D97-AF65-F5344CB8AC3E}">
        <p14:creationId xmlns:p14="http://schemas.microsoft.com/office/powerpoint/2010/main" val="414176186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pt-PT"/>
              <a:t>Em muitos casos, os investigadores não podem garantir que são capazes de localizar uma comunicação para a sua fonte, seguindo a trilha através de registos de transmissões anteriores, como principais dados de tráfego podem ter sido automaticamente eliminados por um fornecedor de serviços na cadeia de transmissão antes de poderem ser preservados. Por conseguinte, pode ser fundamental que os investigadores de cada uma das Partes tenham a capacidade de obter </a:t>
            </a:r>
            <a:r>
              <a:rPr lang="pt-PT" u="sng"/>
              <a:t>dados de tráfego em tempo real sobre as comunicações que passam através de um sistema informático de outras Partes</a:t>
            </a:r>
            <a:r>
              <a:rPr lang="pt-PT"/>
              <a:t>. </a:t>
            </a:r>
          </a:p>
          <a:p>
            <a:pPr algn="just"/>
            <a:endParaRPr lang="en-US" dirty="0"/>
          </a:p>
          <a:p>
            <a:pPr algn="just"/>
            <a:r>
              <a:rPr lang="pt-PT"/>
              <a:t>Por conseguinte, nos termos do Artigo 33 (Assistência mútua em matéria de recolha de dados de tráfego em tempo real), cada Parte está obrigada a recolher dados de tráfego em tempo real para outra Parte. Embora este Artigo exija que as Partes cooperem nessas questões, aqui, como em outros lugares, é dada deferência às </a:t>
            </a:r>
            <a:r>
              <a:rPr lang="pt-PT" u="sng"/>
              <a:t>modalidades existentes de assistência mútua</a:t>
            </a:r>
            <a:r>
              <a:rPr lang="pt-PT"/>
              <a:t>. Assim, nos termos e condições pelas quais essa cooperação deve ser fornecida são geralmente aquelas estabelecidas nos tratados, disposições e leis aplicáveis ​​que regem a assistência jurídica mútua em questões criminais.</a:t>
            </a:r>
          </a:p>
          <a:p>
            <a:pPr algn="just"/>
            <a:r>
              <a:rPr lang="pt-PT"/>
              <a:t> </a:t>
            </a:r>
          </a:p>
          <a:p>
            <a:pPr algn="just"/>
            <a:r>
              <a:rPr lang="pt-PT"/>
              <a:t>Em muitos países, a assistência mútua é fornecida amplamente relativamente à recolha de dados de tráfego, uma vez que tal recolha é vista como sendo menos intrusiva do que a interceção de dados de conteúdo ou busca e apreensão. No entanto, vários Estados tomam uma abordagem mais estreita. Por conseguinte, o parágrafo 2 permite às Partes limitar o âmbito de aplicação desta medida a uma gama mais restrita de infrações. Uma advertência é fornecida: em nenhum caso a gama de infrações deve ser mais estreita do que a gama de infrações pelas quais tal medida está disponível num caso nacional equivalente. De facto, como a recolha em tempo real de dados de tráfego é por vezes a única maneira de determinar a identidade do autor de um crime, e devido à medida, a utilização do termo "pelo menos" no parágrafo 2 é destinada a encorajar as Partes a permitir a assistência mais ampla possível, ou seja, mesmo na ausência de criminalidade dupla. </a:t>
            </a:r>
          </a:p>
          <a:p>
            <a:pPr algn="just"/>
            <a:endParaRPr lang="en-US" dirty="0"/>
          </a:p>
          <a:p>
            <a:pPr algn="just"/>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82</a:t>
            </a:fld>
            <a:endParaRPr lang="en-US"/>
          </a:p>
        </p:txBody>
      </p:sp>
    </p:spTree>
    <p:extLst>
      <p:ext uri="{BB962C8B-B14F-4D97-AF65-F5344CB8AC3E}">
        <p14:creationId xmlns:p14="http://schemas.microsoft.com/office/powerpoint/2010/main" val="121038116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u="none">
                <a:solidFill>
                  <a:srgbClr val="FF0000"/>
                </a:solidFill>
              </a:rPr>
              <a:t>Este slide</a:t>
            </a:r>
            <a:r>
              <a:rPr lang="pt-PT" u="none" baseline="0">
                <a:solidFill>
                  <a:srgbClr val="FF0000"/>
                </a:solidFill>
              </a:rPr>
              <a:t> exibe otexto completo do Art. 33.</a:t>
            </a:r>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83</a:t>
            </a:fld>
            <a:endParaRPr lang="en-US"/>
          </a:p>
        </p:txBody>
      </p:sp>
    </p:spTree>
    <p:extLst>
      <p:ext uri="{BB962C8B-B14F-4D97-AF65-F5344CB8AC3E}">
        <p14:creationId xmlns:p14="http://schemas.microsoft.com/office/powerpoint/2010/main" val="7479703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33</a:t>
            </a:r>
            <a:r>
              <a:rPr lang="pt-PT" u="none" baseline="0">
                <a:solidFill>
                  <a:srgbClr val="FF0000"/>
                </a:solidFill>
              </a:rPr>
              <a:t>. A explicação deste elemento é fornecida no próximo slide.</a:t>
            </a:r>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84</a:t>
            </a:fld>
            <a:endParaRPr lang="en-US"/>
          </a:p>
        </p:txBody>
      </p:sp>
    </p:spTree>
    <p:extLst>
      <p:ext uri="{BB962C8B-B14F-4D97-AF65-F5344CB8AC3E}">
        <p14:creationId xmlns:p14="http://schemas.microsoft.com/office/powerpoint/2010/main" val="298230425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Em </a:t>
            </a:r>
            <a:r>
              <a:rPr lang="pt-PT" baseline="0"/>
              <a:t>certos casos, os investigadores podem exigir que o conteúdo real das comunicações seja intercetado. Por conseguinte, nos termos do artigo 34.º, cada parte tem a obrigação de intercetar os dados do conteúdo a pedido da outra parte.</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88</a:t>
            </a:fld>
            <a:endParaRPr lang="en-US"/>
          </a:p>
        </p:txBody>
      </p:sp>
    </p:spTree>
    <p:extLst>
      <p:ext uri="{BB962C8B-B14F-4D97-AF65-F5344CB8AC3E}">
        <p14:creationId xmlns:p14="http://schemas.microsoft.com/office/powerpoint/2010/main" val="24800773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u="none">
                <a:solidFill>
                  <a:srgbClr val="FF0000"/>
                </a:solidFill>
              </a:rPr>
              <a:t>Este slide</a:t>
            </a:r>
            <a:r>
              <a:rPr lang="pt-PT" u="none" baseline="0">
                <a:solidFill>
                  <a:srgbClr val="FF0000"/>
                </a:solidFill>
              </a:rPr>
              <a:t> exibe o texto completo do Art. 34.</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89</a:t>
            </a:fld>
            <a:endParaRPr lang="en-US"/>
          </a:p>
        </p:txBody>
      </p:sp>
    </p:spTree>
    <p:extLst>
      <p:ext uri="{BB962C8B-B14F-4D97-AF65-F5344CB8AC3E}">
        <p14:creationId xmlns:p14="http://schemas.microsoft.com/office/powerpoint/2010/main" val="14937245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pt-PT" sz="1200">
                <a:solidFill>
                  <a:schemeClr val="tx1"/>
                </a:solidFill>
                <a:latin typeface="+mn-lt"/>
                <a:ea typeface="ＭＳ Ｐゴシック" pitchFamily="-65" charset="-128"/>
                <a:cs typeface="ＭＳ Ｐゴシック" pitchFamily="-65" charset="-128"/>
              </a:rPr>
              <a:t>O formador deve dar aos participantes a oportunidade de fazer quaisquer perguntas que possam ter em relação à Parte Um da aula.</a:t>
            </a: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EFAF0508-F2C9-41F3-8F3D-514EBE9FEEE2}" type="slidenum">
              <a:rPr lang="en-GB">
                <a:latin typeface="Calibri" pitchFamily="34" charset="0"/>
              </a:rPr>
              <a:pPr eaLnBrk="1" hangingPunct="1"/>
              <a:t>8</a:t>
            </a:fld>
            <a:endParaRPr lang="en-GB">
              <a:latin typeface="Calibri" pitchFamily="34" charset="0"/>
            </a:endParaRPr>
          </a:p>
        </p:txBody>
      </p:sp>
    </p:spTree>
    <p:extLst>
      <p:ext uri="{BB962C8B-B14F-4D97-AF65-F5344CB8AC3E}">
        <p14:creationId xmlns:p14="http://schemas.microsoft.com/office/powerpoint/2010/main" val="67176080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gn="just"/>
            <a:r>
              <a:rPr lang="pt-PT" sz="1200" b="0" i="0" u="none" strike="noStrike" baseline="0">
                <a:solidFill>
                  <a:schemeClr val="tx1"/>
                </a:solidFill>
                <a:latin typeface="+mn-lt"/>
                <a:ea typeface="ＭＳ Ｐゴシック" pitchFamily="-65" charset="-128"/>
                <a:cs typeface="ＭＳ Ｐゴシック" pitchFamily="-65" charset="-128"/>
              </a:rPr>
              <a:t>O Artigo 35 é uma das disposições operacionais mais importantes da Convenção. O Artigo 35 impõe a todas as Partes contratantes a obrigação de criar um ponto de contacto permanentemente disponível (uma rede de pontos de contacto disponível 24 horas por dia, 7 dias por semana).</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O objetivo geral destes pontos de contacto é facilitar a cooperação internacional.</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Podem fazer isso fornecendo aconselhamento técnico a outros pontos de contacto, ativando o mecanismo apropriado para a preservação acelerada de dados, recolhendo urgentemente provas ou identificando e descobrindo suspeitos.</a:t>
            </a:r>
          </a:p>
          <a:p>
            <a:pPr algn="just"/>
            <a:endParaRPr lang="en-US" sz="1200" b="0" i="0" u="none" strike="noStrike" kern="1200" baseline="0" dirty="0">
              <a:solidFill>
                <a:schemeClr val="tx1"/>
              </a:solidFill>
              <a:latin typeface="+mn-lt"/>
              <a:ea typeface="ＭＳ Ｐゴシック" pitchFamily="-65" charset="-128"/>
              <a:cs typeface="ＭＳ Ｐゴシック" pitchFamily="-65" charset="-128"/>
            </a:endParaRPr>
          </a:p>
          <a:p>
            <a:pPr algn="just"/>
            <a:r>
              <a:rPr lang="pt-PT" sz="1200" b="0" i="0" u="none" strike="noStrike" baseline="0">
                <a:solidFill>
                  <a:schemeClr val="tx1"/>
                </a:solidFill>
                <a:latin typeface="+mn-lt"/>
                <a:ea typeface="ＭＳ Ｐゴシック" pitchFamily="-65" charset="-128"/>
                <a:cs typeface="ＭＳ Ｐゴシック" pitchFamily="-65" charset="-128"/>
              </a:rPr>
              <a:t>Esta rede operacional de especialistas em criminalidade de alta tecnologia foi concebida para auxiliar outros especialistas, de outros países ou jurisdições, em investigações criminais com ligações internacionais. Quer enfrentar os novos desafios causados pelas novas e rápidas criminalidades de alta tecnologia. Às vezes, as investigações sobre crimes informáticos precisam preservar, de maneira muito rápida, os dados eletrónicos, para que seja possível localizar e acusar suspeitos. Esta nova necessidade não pode ser cumprida por nenhum canal tradicional de cooperação internacional. Este é o valor agregado desta rede: pode fornecer ajuda e cooperação muito rapidamente, mesmo que uma solicitação formal de cooperação deva seguir esse caminho informal.</a:t>
            </a:r>
          </a:p>
          <a:p>
            <a:pPr algn="just"/>
            <a:endParaRPr lang="en-US" sz="1200" b="0" i="0" u="none" strike="noStrike" kern="1200" baseline="0" dirty="0">
              <a:solidFill>
                <a:schemeClr val="tx1"/>
              </a:solidFill>
              <a:latin typeface="+mn-lt"/>
              <a:ea typeface="ＭＳ Ｐゴシック" pitchFamily="-65" charset="-128"/>
            </a:endParaRPr>
          </a:p>
          <a:p>
            <a:pPr algn="just"/>
            <a:r>
              <a:rPr lang="pt-PT" sz="1200" i="0">
                <a:solidFill>
                  <a:schemeClr val="tx1"/>
                </a:solidFill>
                <a:latin typeface="+mn-lt"/>
                <a:ea typeface="ＭＳ Ｐゴシック" pitchFamily="-65" charset="-128"/>
                <a:cs typeface="ＭＳ Ｐゴシック" pitchFamily="-65" charset="-128"/>
              </a:rPr>
              <a:t>Os Estados Membros da UE deviam transpor a Diretiva 2014/41/UE de abril de 2014 relativa à Ordem Europeia de Investigação (OEI) em Matéria Penal até </a:t>
            </a:r>
            <a:r>
              <a:rPr lang="pt-PT" sz="1200" i="0" baseline="0">
                <a:solidFill>
                  <a:schemeClr val="tx1"/>
                </a:solidFill>
                <a:latin typeface="+mn-lt"/>
                <a:ea typeface="ＭＳ Ｐゴシック" pitchFamily="-65" charset="-128"/>
                <a:cs typeface="ＭＳ Ｐゴシック" pitchFamily="-65" charset="-128"/>
              </a:rPr>
              <a:t>22 de maio de 2017</a:t>
            </a:r>
            <a:r>
              <a:rPr lang="pt-PT" sz="1200" i="0">
                <a:solidFill>
                  <a:schemeClr val="tx1"/>
                </a:solidFill>
                <a:latin typeface="+mn-lt"/>
                <a:ea typeface="ＭＳ Ｐゴシック" pitchFamily="-65" charset="-128"/>
                <a:cs typeface="ＭＳ Ｐゴシック" pitchFamily="-65" charset="-128"/>
              </a:rPr>
              <a:t>. Esta Diretiva, que visa substituir a Convenção da UE de 2000 para a maioria dos casos em que se pretende obter provas de uma investigação criminal na UE, estabelece um regime único para obtenção de provas. Abrange a maioria das situações em que são necessárias provas noutro país da UE, exceto equipas de investigação conjuntas, congelamento de bens e vigilância transfronteiriça. Estabelece igualmente garantias comuns a todos os Estados-Membros. </a:t>
            </a:r>
          </a:p>
          <a:p>
            <a:pPr algn="just"/>
            <a:endParaRPr lang="en-US" sz="1200" i="0" kern="1200" dirty="0">
              <a:solidFill>
                <a:schemeClr val="tx1"/>
              </a:solidFill>
              <a:effectLst/>
              <a:latin typeface="+mn-lt"/>
              <a:ea typeface="ＭＳ Ｐゴシック" pitchFamily="-65" charset="-128"/>
              <a:cs typeface="ＭＳ Ｐゴシック" pitchFamily="-65" charset="-128"/>
            </a:endParaRPr>
          </a:p>
          <a:p>
            <a:pPr algn="just"/>
            <a:r>
              <a:rPr lang="pt-PT" sz="1200" i="0">
                <a:solidFill>
                  <a:schemeClr val="tx1"/>
                </a:solidFill>
                <a:latin typeface="+mn-lt"/>
                <a:ea typeface="ＭＳ Ｐゴシック" pitchFamily="-65" charset="-128"/>
                <a:cs typeface="ＭＳ Ｐゴシック" pitchFamily="-65" charset="-128"/>
              </a:rPr>
              <a:t>A OEI, baseada num formulário único, independentemente do país da UE em que esteja, destina-se a tornar-se o principal instrumento utilizado por todas as autoridades judiciais da UE em investigações criminais, exceto na </a:t>
            </a:r>
            <a:r>
              <a:rPr lang="pt-PT" sz="1200" i="0" baseline="0">
                <a:solidFill>
                  <a:schemeClr val="tx1"/>
                </a:solidFill>
                <a:latin typeface="+mn-lt"/>
                <a:ea typeface="ＭＳ Ｐゴシック" pitchFamily="-65" charset="-128"/>
                <a:cs typeface="ＭＳ Ｐゴシック" pitchFamily="-65" charset="-128"/>
              </a:rPr>
              <a:t>Dinamarca e na Irlanda</a:t>
            </a:r>
            <a:r>
              <a:rPr lang="pt-PT" sz="1200" i="0">
                <a:solidFill>
                  <a:schemeClr val="tx1"/>
                </a:solidFill>
                <a:latin typeface="+mn-lt"/>
                <a:ea typeface="ＭＳ Ｐゴシック" pitchFamily="-65" charset="-128"/>
                <a:cs typeface="ＭＳ Ｐゴシック" pitchFamily="-65" charset="-128"/>
              </a:rPr>
              <a:t>. Irão substituir progressivamente os MLAs tradicionais na UE, bem como as antigas convenções da UE e as regras de MLA.</a:t>
            </a:r>
          </a:p>
        </p:txBody>
      </p:sp>
      <p:sp>
        <p:nvSpPr>
          <p:cNvPr id="4" name="Espace réservé du numéro de diapositive 3"/>
          <p:cNvSpPr>
            <a:spLocks noGrp="1"/>
          </p:cNvSpPr>
          <p:nvPr>
            <p:ph type="sldNum" sz="quarter" idx="10"/>
          </p:nvPr>
        </p:nvSpPr>
        <p:spPr/>
        <p:txBody>
          <a:bodyPr/>
          <a:lstStyle/>
          <a:p>
            <a:pPr>
              <a:defRPr/>
            </a:pPr>
            <a:fld id="{26CF4C01-59D1-40AC-ABAA-0AE036E9F18B}" type="slidenum">
              <a:rPr lang="en-US" smtClean="0"/>
              <a:pPr>
                <a:defRPr/>
              </a:pPr>
              <a:t>91</a:t>
            </a:fld>
            <a:endParaRPr lang="en-US"/>
          </a:p>
        </p:txBody>
      </p:sp>
    </p:spTree>
    <p:extLst>
      <p:ext uri="{BB962C8B-B14F-4D97-AF65-F5344CB8AC3E}">
        <p14:creationId xmlns:p14="http://schemas.microsoft.com/office/powerpoint/2010/main" val="75132886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u="none">
                <a:solidFill>
                  <a:srgbClr val="FF0000"/>
                </a:solidFill>
              </a:rPr>
              <a:t>Este slide</a:t>
            </a:r>
            <a:r>
              <a:rPr lang="pt-PT" u="none" baseline="0">
                <a:solidFill>
                  <a:srgbClr val="FF0000"/>
                </a:solidFill>
              </a:rPr>
              <a:t> exibe o texto completo do Art. 35, §1.</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92</a:t>
            </a:fld>
            <a:endParaRPr lang="en-US"/>
          </a:p>
        </p:txBody>
      </p:sp>
    </p:spTree>
    <p:extLst>
      <p:ext uri="{BB962C8B-B14F-4D97-AF65-F5344CB8AC3E}">
        <p14:creationId xmlns:p14="http://schemas.microsoft.com/office/powerpoint/2010/main" val="120314575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u="none">
                <a:solidFill>
                  <a:srgbClr val="FF0000"/>
                </a:solidFill>
              </a:rPr>
              <a:t>Este slide</a:t>
            </a:r>
            <a:r>
              <a:rPr lang="pt-PT" u="none" baseline="0">
                <a:solidFill>
                  <a:srgbClr val="FF0000"/>
                </a:solidFill>
              </a:rPr>
              <a:t> exibe o texto completo do Art. 35, §2 &amp; §3. </a:t>
            </a: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93</a:t>
            </a:fld>
            <a:endParaRPr lang="en-US"/>
          </a:p>
        </p:txBody>
      </p:sp>
    </p:spTree>
    <p:extLst>
      <p:ext uri="{BB962C8B-B14F-4D97-AF65-F5344CB8AC3E}">
        <p14:creationId xmlns:p14="http://schemas.microsoft.com/office/powerpoint/2010/main" val="110843533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94</a:t>
            </a:fld>
            <a:endParaRPr lang="en-US"/>
          </a:p>
        </p:txBody>
      </p:sp>
    </p:spTree>
    <p:extLst>
      <p:ext uri="{BB962C8B-B14F-4D97-AF65-F5344CB8AC3E}">
        <p14:creationId xmlns:p14="http://schemas.microsoft.com/office/powerpoint/2010/main" val="4026223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ＭＳ Ｐゴシック" pitchFamily="-65" charset="-128"/>
                <a:cs typeface="ＭＳ Ｐゴシック" pitchFamily="-65" charset="-128"/>
              </a:rPr>
              <a:t>O formador deve dar aos participantes a oportunidade de fazer quaisquer perguntas que possam ter em relação à Parte Quatro da aula.</a:t>
            </a:r>
          </a:p>
          <a:p>
            <a:pPr eaLnBrk="1" hangingPunct="1">
              <a:spcBef>
                <a:spcPct val="0"/>
              </a:spcBef>
            </a:pPr>
            <a:endParaRPr lang="en-GB" dirty="0">
              <a:ea typeface="ＭＳ Ｐゴシック" pitchFamily="34" charset="-128"/>
            </a:endParaRP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802B847-6F4A-4A1F-A5B1-A61217A14D3E}" type="slidenum">
              <a:rPr lang="en-GB">
                <a:latin typeface="Calibri" pitchFamily="34" charset="0"/>
              </a:rPr>
              <a:pPr eaLnBrk="1" hangingPunct="1"/>
              <a:t>96</a:t>
            </a:fld>
            <a:endParaRPr lang="en-GB">
              <a:latin typeface="Calibri" pitchFamily="34" charset="0"/>
            </a:endParaRPr>
          </a:p>
        </p:txBody>
      </p:sp>
    </p:spTree>
    <p:extLst>
      <p:ext uri="{BB962C8B-B14F-4D97-AF65-F5344CB8AC3E}">
        <p14:creationId xmlns:p14="http://schemas.microsoft.com/office/powerpoint/2010/main" val="53380749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97</a:t>
            </a:fld>
            <a:endParaRPr lang="en-US"/>
          </a:p>
        </p:txBody>
      </p:sp>
    </p:spTree>
    <p:extLst>
      <p:ext uri="{BB962C8B-B14F-4D97-AF65-F5344CB8AC3E}">
        <p14:creationId xmlns:p14="http://schemas.microsoft.com/office/powerpoint/2010/main" val="35289634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pt-PT" b="1" u="sng" noProof="0"/>
              <a:t>A</a:t>
            </a:r>
            <a:r>
              <a:rPr lang="pt-PT" b="1" u="sng" baseline="0" noProof="0"/>
              <a:t> i</a:t>
            </a:r>
            <a:r>
              <a:rPr lang="pt-PT" b="1" u="sng" noProof="0"/>
              <a:t>mportância da formação sobre cibercrimes</a:t>
            </a:r>
          </a:p>
          <a:p>
            <a:endParaRPr lang="en-US" noProof="0" dirty="0"/>
          </a:p>
          <a:p>
            <a:r>
              <a:rPr lang="pt-PT" noProof="0"/>
              <a:t>Lidar </a:t>
            </a:r>
            <a:r>
              <a:rPr lang="pt-PT" baseline="0" noProof="0"/>
              <a:t>com</a:t>
            </a:r>
            <a:r>
              <a:rPr lang="pt-PT" noProof="0"/>
              <a:t> delitos cibercriminosos </a:t>
            </a:r>
            <a:r>
              <a:rPr lang="pt-PT" baseline="0" noProof="0"/>
              <a:t>implica o conhecimento de aspetos técnicos e legais que são específicos para esta forma de criminalidade.  </a:t>
            </a:r>
          </a:p>
          <a:p>
            <a:endParaRPr lang="en-US" baseline="0" noProof="0" dirty="0"/>
          </a:p>
          <a:p>
            <a:r>
              <a:rPr lang="pt-PT" noProof="0"/>
              <a:t>Se já possuir especialização em cibercrime, termos e ofensas técnicas (como phishing, keyloggers, malware ou botnets) são familiares para si</a:t>
            </a:r>
            <a:r>
              <a:rPr lang="pt-PT" baseline="0" noProof="0"/>
              <a:t>. No entanto, estão longe de ser termos leigos e será importante receber formação adequada para compreender o que eles representam e depois explicá-los de maneira clara e compreensível aos juízes e júris, que podem não ter um nível equivalente de especialização.</a:t>
            </a:r>
          </a:p>
          <a:p>
            <a:endParaRPr lang="en-US" baseline="0" noProof="0" dirty="0"/>
          </a:p>
          <a:p>
            <a:r>
              <a:rPr lang="pt-PT" baseline="0" noProof="0"/>
              <a:t>As investigações cibercriminosas também são extremamente técnicas, no sentido de que se deve adquirir uma série de boas práticas operacionais para congelar a prova, protegê-la e explorá-la.  </a:t>
            </a:r>
          </a:p>
          <a:p>
            <a:endParaRPr lang="en-US" noProof="0" dirty="0"/>
          </a:p>
          <a:p>
            <a:r>
              <a:rPr lang="pt-PT" baseline="0" noProof="0"/>
              <a:t>Por fim, devido à prevalência de provas digitais dos tempos de hoje, a formação em cibercrime está a tornar-se cada vez mais fundamental em geral. No nosso mundo moderno e digital, o primeiro passo após qualquer crime grave, seja um assassinato ou um sequestro, será apreender e analisar um computador ou um smartphone. Portanto, é imperativo aprender a lidar com as provas digitais em boas condições. </a:t>
            </a:r>
          </a:p>
          <a:p>
            <a:endParaRPr lang="en-US" noProof="0" dirty="0"/>
          </a:p>
          <a:p>
            <a:r>
              <a:rPr lang="pt-PT" b="1" u="sng" noProof="0"/>
              <a:t>Proteção do local e preservação das provas</a:t>
            </a:r>
          </a:p>
          <a:p>
            <a:endParaRPr lang="en-US" b="1" u="sng" baseline="0" noProof="0" dirty="0"/>
          </a:p>
          <a:p>
            <a:r>
              <a:rPr lang="pt-PT" b="0" u="none" noProof="0"/>
              <a:t>As provas digitais são voláteis e vitais desde o início de uma investigação até ser possível</a:t>
            </a:r>
          </a:p>
          <a:p>
            <a:r>
              <a:rPr lang="pt-PT" b="0" u="none" baseline="0" noProof="0"/>
              <a:t>	- identificar o local de armazenamento das provas,</a:t>
            </a:r>
          </a:p>
          <a:p>
            <a:r>
              <a:rPr lang="pt-PT" b="0" u="none" baseline="0" noProof="0"/>
              <a:t>	- garantir a sua segurança, </a:t>
            </a:r>
          </a:p>
          <a:p>
            <a:r>
              <a:rPr lang="pt-PT" b="0" u="none" baseline="0" noProof="0"/>
              <a:t>	- explorar e analisar estas provas, de modo a garantir a sua autenticidade e os resultados que serão obtidos. </a:t>
            </a:r>
          </a:p>
          <a:p>
            <a:endParaRPr lang="en-US" b="0" u="none" baseline="0" noProof="0" dirty="0"/>
          </a:p>
          <a:p>
            <a:r>
              <a:rPr lang="pt-PT" b="0" u="none" baseline="0" noProof="0"/>
              <a:t>Os agentes da polícia e os procuradores, ao lidarem com estas duas etapas, podem ter de contar com a cooperação da vítima, bem como com a assistência adicional de agentes da polícia especializados e especialistas independentes ao analisar as provas.</a:t>
            </a:r>
          </a:p>
          <a:p>
            <a:endParaRPr lang="en-US" b="0" u="none" baseline="0" noProof="0" dirty="0"/>
          </a:p>
          <a:p>
            <a:r>
              <a:rPr lang="pt-PT" b="0" u="none" baseline="0" noProof="0"/>
              <a:t>A primeira reação de uma vítima, ao descobrir que o seu sistema informático está sob ataque, pode ser tentar reparar os danos por conta própria. Este tipo de pensamento é altamente contraintuitivo, uma vez que, pelo contrário, o seu primeiro instinto deveria ser congelar as provas e não pôr em risco investigações futuras. Os computadores atacados ou comprometidos devem ser imediatamente isolados e desligados para serem analisados por especialistas forenses. </a:t>
            </a:r>
          </a:p>
          <a:p>
            <a:endParaRPr lang="en-US" b="0" u="none" baseline="0" noProof="0" dirty="0"/>
          </a:p>
          <a:p>
            <a:r>
              <a:rPr lang="pt-PT" b="0" u="none" baseline="0" noProof="0"/>
              <a:t>Quando as provas digitais estão à disposição dos prestadores de serviços ou de terceiros, estes devem ser contactados imediatamente para preservar os dados necessários. As solicitações de preservação podem ser enviadas aos prestadores de serviços, solicitando que estes armazenem os registos, especialmente quando esses registos estão fora da jurisdição nacional.</a:t>
            </a:r>
          </a:p>
          <a:p>
            <a:endParaRPr lang="en-US" b="0" u="none" baseline="0" noProof="0" dirty="0"/>
          </a:p>
          <a:p>
            <a:endParaRPr lang="en-US" b="0" u="none" baseline="0" noProof="0" dirty="0"/>
          </a:p>
          <a:p>
            <a:endParaRPr lang="en-US" b="0" u="none" baseline="0" noProof="0" dirty="0"/>
          </a:p>
          <a:p>
            <a:endParaRPr lang="en-US" b="0" u="none" baseline="0" noProof="0" dirty="0"/>
          </a:p>
          <a:p>
            <a:endParaRPr lang="en-US" b="0" u="none" baseline="0" noProof="0" dirty="0"/>
          </a:p>
          <a:p>
            <a:r>
              <a:rPr lang="pt-PT" b="0" u="none" baseline="0" noProof="0"/>
              <a:t> </a:t>
            </a:r>
          </a:p>
          <a:p>
            <a:endParaRPr lang="en-US" b="0" u="none" baseline="0" noProof="0" dirty="0"/>
          </a:p>
          <a:p>
            <a:endParaRPr lang="en-US" b="0" u="none" baseline="0" noProof="0" dirty="0"/>
          </a:p>
          <a:p>
            <a:r>
              <a:rPr lang="pt-PT" b="0" u="none" baseline="0" noProof="0"/>
              <a:t>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98</a:t>
            </a:fld>
            <a:endParaRPr lang="en-US"/>
          </a:p>
        </p:txBody>
      </p:sp>
    </p:spTree>
    <p:extLst>
      <p:ext uri="{BB962C8B-B14F-4D97-AF65-F5344CB8AC3E}">
        <p14:creationId xmlns:p14="http://schemas.microsoft.com/office/powerpoint/2010/main" val="377965595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0000" lnSpcReduction="20000"/>
          </a:bodyPr>
          <a:lstStyle/>
          <a:p>
            <a:r>
              <a:rPr lang="pt-PT" b="1" u="sng" noProof="0"/>
              <a:t>Especificar o </a:t>
            </a:r>
            <a:r>
              <a:rPr lang="pt-PT" b="1" u="sng" baseline="0" noProof="0"/>
              <a:t>instrumento legal utilizado para procurar assistência</a:t>
            </a:r>
            <a:r>
              <a:rPr lang="pt-PT" b="1" u="sng" noProof="0"/>
              <a:t> - tratado, convenção ou outro instrumento de cooperação.</a:t>
            </a:r>
          </a:p>
          <a:p>
            <a:endParaRPr lang="en-US" noProof="0" dirty="0"/>
          </a:p>
          <a:p>
            <a:r>
              <a:rPr lang="pt-PT" noProof="0"/>
              <a:t>A assistência jurídica mútua baseia-se na existência </a:t>
            </a:r>
            <a:r>
              <a:rPr lang="pt-PT" baseline="0" noProof="0"/>
              <a:t>de </a:t>
            </a:r>
            <a:r>
              <a:rPr lang="pt-PT" u="sng" baseline="0" noProof="0"/>
              <a:t>acordos multilaterais ou bilaterais</a:t>
            </a:r>
            <a:r>
              <a:rPr lang="pt-PT" baseline="0" noProof="0"/>
              <a:t> (tratado ou convenção).</a:t>
            </a:r>
          </a:p>
          <a:p>
            <a:endParaRPr lang="en-US" baseline="0" noProof="0" dirty="0"/>
          </a:p>
          <a:p>
            <a:r>
              <a:rPr lang="pt-PT" u="sng" noProof="0"/>
              <a:t>Os </a:t>
            </a:r>
            <a:r>
              <a:rPr lang="pt-PT" u="sng" baseline="0" noProof="0"/>
              <a:t>principais acordos multilaterais aplicáveis aos cibercrimes:</a:t>
            </a:r>
          </a:p>
          <a:p>
            <a:endParaRPr lang="en-US" u="sng" noProof="0" dirty="0"/>
          </a:p>
          <a:p>
            <a:pPr marL="171450" indent="-171450">
              <a:buFont typeface="Arial" charset="0"/>
              <a:buChar char="•"/>
            </a:pPr>
            <a:r>
              <a:rPr lang="pt-PT" u="none" baseline="0" noProof="0"/>
              <a:t>Estados-Membros do Conselho Europeu:</a:t>
            </a:r>
          </a:p>
          <a:p>
            <a:pPr marL="171450" indent="-171450">
              <a:buFont typeface="Arial" charset="0"/>
              <a:buChar char="•"/>
            </a:pPr>
            <a:endParaRPr lang="en-US" u="none" baseline="0" noProof="0" dirty="0"/>
          </a:p>
          <a:p>
            <a:pPr marL="0" indent="0">
              <a:buFont typeface="Arial" charset="0"/>
              <a:buNone/>
            </a:pPr>
            <a:r>
              <a:rPr lang="pt-PT" u="none" baseline="0" noProof="0"/>
              <a:t>A Convenção Europeia sobre Assistência Mútua em Matéria Penal (20 de abril de 1959) foi ratificada pelos 47 Estados membros do Conselho Europeu, bem como por Israel, Chile, Coreia. Esta Convenção será abordada mais adiante, pois é a base da Convenção de Budapeste, que é uma ferramenta fundamental para o congelamento de provas digitais no estrangeiro.</a:t>
            </a:r>
          </a:p>
          <a:p>
            <a:pPr marL="0" indent="0">
              <a:buFont typeface="Arial" charset="0"/>
              <a:buNone/>
            </a:pPr>
            <a:endParaRPr lang="en-US" u="none" baseline="0" noProof="0" dirty="0"/>
          </a:p>
          <a:p>
            <a:pPr marL="171450" indent="-171450">
              <a:buFont typeface="Arial" charset="0"/>
              <a:buChar char="•"/>
            </a:pPr>
            <a:r>
              <a:rPr lang="pt-PT" u="none" baseline="0" noProof="0"/>
              <a:t>Estados-Membros da União Europeia:</a:t>
            </a:r>
          </a:p>
          <a:p>
            <a:pPr marL="0" indent="0">
              <a:buFont typeface="Arial" charset="0"/>
              <a:buNone/>
            </a:pPr>
            <a:endParaRPr lang="en-US" u="none" baseline="0" noProof="0" dirty="0"/>
          </a:p>
          <a:p>
            <a:pPr marL="0" indent="0">
              <a:buFont typeface="Arial" charset="0"/>
              <a:buNone/>
            </a:pPr>
            <a:r>
              <a:rPr lang="pt-PT" u="none" baseline="0" noProof="0"/>
              <a:t>A Convenção sobre Assistência Jurídica Mútua entre Estados-membros da União Europeia (29 de maio de 2000) é muito importante na medida em que permite que procuradores e juízes dos 28 Estados-membros transmitam diretamente uns aos outros pedidos de assistência jurídica mútua (MLATs). Estes podem dizer respeito a técnicas de investigação modernas, como videoconferência, vigilância de telecomunicações ou equipas de investigação conjunta (JITs). </a:t>
            </a:r>
          </a:p>
          <a:p>
            <a:endParaRPr lang="en-US" u="sng" noProof="0" dirty="0"/>
          </a:p>
          <a:p>
            <a:r>
              <a:rPr lang="pt-PT" baseline="0" noProof="0"/>
              <a:t>As </a:t>
            </a:r>
            <a:r>
              <a:rPr lang="pt-PT" u="sng" baseline="0" noProof="0"/>
              <a:t>convenções bilaterais</a:t>
            </a:r>
            <a:r>
              <a:rPr lang="pt-PT" baseline="0" noProof="0"/>
              <a:t> são acordos que vinculam dois estados soberanos. Cada convenção conterá as suas próprias regras específicas que determinam as condições de assistência jurídica mútua aplicáveis. </a:t>
            </a:r>
          </a:p>
          <a:p>
            <a:endParaRPr lang="en-US" baseline="0" noProof="0" dirty="0"/>
          </a:p>
          <a:p>
            <a:r>
              <a:rPr lang="pt-PT" baseline="0" noProof="0"/>
              <a:t>Na ausência de qualquer tipo de acordo multilateral ou bilateral com um país estrangeiro, é sempre possível enviar um pedido de assistência com base no </a:t>
            </a:r>
            <a:r>
              <a:rPr lang="pt-PT" u="none" baseline="0" noProof="0"/>
              <a:t>princípio geral de </a:t>
            </a:r>
            <a:r>
              <a:rPr lang="pt-PT" u="sng" baseline="0" noProof="0"/>
              <a:t>“reciprocidade</a:t>
            </a:r>
            <a:r>
              <a:rPr lang="pt-PT" baseline="0" noProof="0"/>
              <a:t>”. Caberá então às autoridades estrangeiras decidir, de forma puramente discricionária, se desejam ou não atender ao pedido. </a:t>
            </a:r>
          </a:p>
          <a:p>
            <a:endParaRPr lang="en-US" baseline="0" noProof="0" dirty="0"/>
          </a:p>
          <a:p>
            <a:r>
              <a:rPr lang="pt-PT" b="1" u="sng" baseline="0" noProof="0"/>
              <a:t>Identificar claramente quem está a conduzir a investigação/processo. Fornecer todos os detalhes de contacto necessários e os meios preferidos de comunicação.</a:t>
            </a:r>
          </a:p>
          <a:p>
            <a:endParaRPr lang="en-US" baseline="0" noProof="0" dirty="0"/>
          </a:p>
          <a:p>
            <a:r>
              <a:rPr lang="pt-PT" baseline="0" noProof="0"/>
              <a:t>Pode também ser útil o ponto de contacto da investigação/processo especificar quais são os possíveis idiomas de comunicação direta. </a:t>
            </a:r>
          </a:p>
          <a:p>
            <a:endParaRPr lang="en-US" baseline="0" noProof="0" dirty="0"/>
          </a:p>
          <a:p>
            <a:r>
              <a:rPr lang="pt-PT" b="1" u="sng" baseline="0" noProof="0"/>
              <a:t>Resumir o caso</a:t>
            </a:r>
          </a:p>
          <a:p>
            <a:endParaRPr lang="en-US" baseline="0" noProof="0" dirty="0"/>
          </a:p>
          <a:p>
            <a:r>
              <a:rPr lang="pt-PT" baseline="0" noProof="0"/>
              <a:t>O resumo do objetivo das provas é mostrar a necessidade do pedido (ou MLAT) para a investigação, bem como a sua conformidade com as disposições legais convencionais e nacionais do Estado requerido.  </a:t>
            </a:r>
          </a:p>
          <a:p>
            <a:endParaRPr lang="en-US" baseline="0" noProof="0" dirty="0"/>
          </a:p>
          <a:p>
            <a:r>
              <a:rPr lang="pt-PT" baseline="0" noProof="0"/>
              <a:t>O resumo será mais ou menos longo, dependendo de quão coercivas e complicadas forem as medidas solicitadas. Em particular, se estas medidas forem coercivas ou intrusivas (por exemplo, colocar um telefone sob escuta), muitos países, entre os quais países com tradição jurídica anglo-saxónica, irão pedir-lhe para apresentar uma "causa provável". Neste caso, deve:</a:t>
            </a:r>
          </a:p>
          <a:p>
            <a:pPr marL="171450" indent="-171450">
              <a:buFont typeface="Arial" charset="0"/>
              <a:buChar char="•"/>
            </a:pPr>
            <a:r>
              <a:rPr lang="pt-PT" baseline="0" noProof="0"/>
              <a:t>Mostrar que a medida coerciva ou intrusiva é estritamente necessária e proporcional à gravidade da infração (por exemplo, a sentença máxima aplicável, a perturbação da "ordem pública" que a infração causou, o preconceito da vítima);</a:t>
            </a:r>
          </a:p>
          <a:p>
            <a:pPr marL="171450" indent="-171450">
              <a:buFont typeface="Arial" charset="0"/>
              <a:buChar char="•"/>
            </a:pPr>
            <a:r>
              <a:rPr lang="pt-PT" baseline="0" noProof="0"/>
              <a:t>Indique os motivos que lhe permitem pensar razoavelmente que as provas estão localizadas num determinado local ou na posse de uma determinada pessoa;</a:t>
            </a:r>
          </a:p>
          <a:p>
            <a:pPr marL="171450" indent="-171450">
              <a:buFont typeface="Arial" charset="0"/>
              <a:buChar char="•"/>
            </a:pPr>
            <a:r>
              <a:rPr lang="pt-PT" baseline="0" noProof="0"/>
              <a:t>Indique como as provas que está a solicitar constituirão um elemento legal de prova que caracterize a infração.</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99</a:t>
            </a:fld>
            <a:endParaRPr lang="en-US"/>
          </a:p>
        </p:txBody>
      </p:sp>
    </p:spTree>
    <p:extLst>
      <p:ext uri="{BB962C8B-B14F-4D97-AF65-F5344CB8AC3E}">
        <p14:creationId xmlns:p14="http://schemas.microsoft.com/office/powerpoint/2010/main" val="248894174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0000" lnSpcReduction="20000"/>
          </a:bodyPr>
          <a:lstStyle/>
          <a:p>
            <a:r>
              <a:rPr lang="pt-PT" b="1" u="sng" baseline="0" noProof="0"/>
              <a:t>Referência às disposições legais nacionais aplicáveis</a:t>
            </a:r>
          </a:p>
          <a:p>
            <a:endParaRPr lang="en-US" baseline="0" noProof="0" dirty="0"/>
          </a:p>
          <a:p>
            <a:r>
              <a:rPr lang="pt-PT" baseline="0" noProof="0"/>
              <a:t>As disposições legais nacionais aplicáveis também permitirão às autoridades requeridas garantir:</a:t>
            </a:r>
          </a:p>
          <a:p>
            <a:pPr marL="171450" indent="-171450">
              <a:buFont typeface="Arial" charset="0"/>
              <a:buChar char="•"/>
            </a:pPr>
            <a:r>
              <a:rPr lang="pt-PT" baseline="0" noProof="0"/>
              <a:t>Que as infrações não são de natureza política ou exclusivamente militar;</a:t>
            </a:r>
          </a:p>
          <a:p>
            <a:pPr marL="171450" indent="-171450">
              <a:buFont typeface="Arial" charset="0"/>
              <a:buChar char="•"/>
            </a:pPr>
            <a:r>
              <a:rPr lang="pt-PT" baseline="0" noProof="0"/>
              <a:t>Que a sua própria ordem pública não será posta em causa pela resposta ao pedido;</a:t>
            </a:r>
          </a:p>
          <a:p>
            <a:pPr marL="171450" indent="-171450">
              <a:buFont typeface="Arial" charset="0"/>
              <a:buChar char="•"/>
            </a:pPr>
            <a:r>
              <a:rPr lang="pt-PT" baseline="0" noProof="0"/>
              <a:t>Que a condição de dupla criminalidade, se necessária, seja satisfeita.</a:t>
            </a:r>
          </a:p>
          <a:p>
            <a:endParaRPr lang="en-US" baseline="0" noProof="0" dirty="0"/>
          </a:p>
          <a:p>
            <a:r>
              <a:rPr lang="pt-PT" b="1" u="sng" baseline="0" noProof="0"/>
              <a:t>Identificação precisa da assistência solicitada</a:t>
            </a:r>
          </a:p>
          <a:p>
            <a:endParaRPr lang="en-US" baseline="0" noProof="0" dirty="0"/>
          </a:p>
          <a:p>
            <a:r>
              <a:rPr lang="pt-PT" baseline="0" noProof="0"/>
              <a:t>É importante ser o mais preciso possível em relação à assistência que pretende obter.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100</a:t>
            </a:fld>
            <a:endParaRPr lang="en-US"/>
          </a:p>
        </p:txBody>
      </p:sp>
    </p:spTree>
    <p:extLst>
      <p:ext uri="{BB962C8B-B14F-4D97-AF65-F5344CB8AC3E}">
        <p14:creationId xmlns:p14="http://schemas.microsoft.com/office/powerpoint/2010/main" val="24889417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r>
              <a:rPr lang="pt-PT" b="0" i="0" u="sng" noProof="0"/>
              <a:t>As regras processuais nacionais relativas às testemunhas e à forma de receber os seus depoimentos podem variar de um sistema jurídico para outro.</a:t>
            </a:r>
          </a:p>
          <a:p>
            <a:endParaRPr lang="en-US" baseline="0" noProof="0" dirty="0"/>
          </a:p>
          <a:p>
            <a:r>
              <a:rPr lang="pt-PT" baseline="0" noProof="0"/>
              <a:t>De acordo com a legislação nacional, as testemunhas podem ou não ter de prestar juramento antes do depoimento e podem ser passíveis de incriminação com base em "perjúrio" ou "falso testemunho" se a sua declaração não for precisa. Algumas legislações nacionais também podem sujeitar testemunhas que recebem uma convocatória, mas não comparecem a medidas coercivas, a sansões que variam de multas até prisão. Por fim, devido à sua situação pessoal (por exemplo, como cônjuge ou pai/mãe do suspeito), algumas pessoas não podem ser ouvidas como testemunhas.</a:t>
            </a:r>
          </a:p>
          <a:p>
            <a:endParaRPr lang="en-US" baseline="0" noProof="0" dirty="0"/>
          </a:p>
          <a:p>
            <a:r>
              <a:rPr lang="pt-PT" b="0" u="sng" baseline="0" noProof="0"/>
              <a:t>Quando um Estado solicitante pedir a outro Estado para apresentar um depoimento de uma testemunha, a legislação nacional do Estado requerido será aplicada, exceto se uma convenção bilateral ou multilateral indique o contrário.</a:t>
            </a:r>
            <a:r>
              <a:rPr lang="pt-PT" b="0" u="none" baseline="0" noProof="0"/>
              <a:t>  Isto significa que pode, de facto, implementar as suas próprias regras processuais nacionais relativas ao depoimento da testemunha, mas, exceto se tiver uma convenção bilateral ou multilateral obrigatória que aplique essas regras de procedimento nacional, o Estado requerido não tem a obrigação de as seguir. </a:t>
            </a:r>
          </a:p>
          <a:p>
            <a:endParaRPr lang="en-US" u="none" baseline="0" noProof="0" dirty="0"/>
          </a:p>
          <a:p>
            <a:r>
              <a:rPr lang="pt-PT" noProof="0"/>
              <a:t>Depois de dispor de informações relativas aos procedimentos legais nacionais aplicáveis ou às convenções multilaterais ou bilaterais aplicáveis, é importante fornecer:</a:t>
            </a:r>
          </a:p>
          <a:p>
            <a:endParaRPr lang="en-US" baseline="0" noProof="0" dirty="0"/>
          </a:p>
          <a:p>
            <a:pPr marL="171450" indent="-171450">
              <a:buFont typeface="Arial" charset="0"/>
              <a:buChar char="•"/>
            </a:pPr>
            <a:r>
              <a:rPr lang="pt-PT" baseline="0" noProof="0"/>
              <a:t>Uma lista completa de questões que também podem especificar diferentes questões em desenvolvimento de acordo com as respostas da testemunha;</a:t>
            </a:r>
          </a:p>
          <a:p>
            <a:pPr marL="171450" indent="-171450">
              <a:buFont typeface="Arial" charset="0"/>
              <a:buChar char="•"/>
            </a:pPr>
            <a:endParaRPr lang="en-US" baseline="0" noProof="0" dirty="0"/>
          </a:p>
          <a:p>
            <a:pPr marL="171450" indent="-171450">
              <a:buFont typeface="Arial" charset="0"/>
              <a:buChar char="•"/>
            </a:pPr>
            <a:r>
              <a:rPr lang="pt-PT" baseline="0" noProof="0"/>
              <a:t>Todas as informações úteis relacionadas com a identidade e a localização da testemunha.</a:t>
            </a:r>
          </a:p>
          <a:p>
            <a:pPr marL="171450" indent="-171450">
              <a:buFont typeface="Arial" charset="0"/>
              <a:buChar char="•"/>
            </a:pPr>
            <a:endParaRPr lang="en-US" baseline="0" noProof="0" dirty="0"/>
          </a:p>
          <a:p>
            <a:pPr marL="0" indent="0">
              <a:buFont typeface="Arial" charset="0"/>
              <a:buNone/>
            </a:pPr>
            <a:r>
              <a:rPr lang="pt-PT" baseline="0" noProof="0"/>
              <a:t>Também pode ser útil considerar uma opção de </a:t>
            </a:r>
            <a:r>
              <a:rPr lang="pt-PT" u="sng" baseline="0" noProof="0"/>
              <a:t>videoconferência</a:t>
            </a:r>
            <a:r>
              <a:rPr lang="pt-PT" baseline="0" noProof="0"/>
              <a:t>, com a eventual ajuda de um tradutor, para que as autoridades policiais nacionais possam proceder diretamente ao interrogatório.  </a:t>
            </a:r>
            <a:r>
              <a:rPr lang="pt-PT" noProof="0"/>
              <a:t> </a:t>
            </a:r>
          </a:p>
          <a:p>
            <a:endParaRPr lang="en-US" baseline="0" noProof="0" dirty="0"/>
          </a:p>
          <a:p>
            <a:endParaRPr lang="en-US" baseline="0" noProof="0" dirty="0"/>
          </a:p>
          <a:p>
            <a:r>
              <a:rPr lang="pt-PT" u="none" baseline="0" noProof="0"/>
              <a:t>NB: A Convenção Europeia sobre Assistência Mútua em Matéria Penal (20 de abril de 1959), ratificada pelos 47 Estados membros do Conselho Europeu, assim como por Israel, Coreia e Chile, contém artigos específicos relevantes para testemunhas que podem contradizer as regras processuais nacionais.</a:t>
            </a:r>
          </a:p>
          <a:p>
            <a:endParaRPr lang="en-US" u="none" baseline="0" noProof="0" dirty="0"/>
          </a:p>
          <a:p>
            <a:r>
              <a:rPr lang="pt-PT" u="none" baseline="0" noProof="0"/>
              <a:t>O artigo 8.º da Convenção estabelece que as testemunhas que receberam uma convocatória para comparência num Estado-membro solicitante não podem ser submetidas a medidas coercivas enquanto permanecerem fora do território do Estado solicitante.   </a:t>
            </a:r>
          </a:p>
          <a:p>
            <a:endParaRPr lang="en-US" u="none" baseline="0" noProof="0" dirty="0"/>
          </a:p>
          <a:p>
            <a:r>
              <a:rPr lang="pt-PT" u="none" baseline="0" noProof="0"/>
              <a:t>O artigo 11.º da Convenção especifica em que condições uma testemunha que está detida por outros motivos pode ser temporariamente transferida para um Estado-membro solicitante para prestar depoimento.</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101</a:t>
            </a:fld>
            <a:endParaRPr lang="en-US"/>
          </a:p>
        </p:txBody>
      </p:sp>
    </p:spTree>
    <p:extLst>
      <p:ext uri="{BB962C8B-B14F-4D97-AF65-F5344CB8AC3E}">
        <p14:creationId xmlns:p14="http://schemas.microsoft.com/office/powerpoint/2010/main" val="1713871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Esta parte da aula trata de algumas das </a:t>
            </a:r>
            <a:r>
              <a:rPr lang="pt-PT" baseline="0"/>
              <a:t>diferentes respostas internacionais ao cibercrime, incluindo meios informais de cooperação em assuntos relacionados com cibercrimes. </a:t>
            </a:r>
          </a:p>
          <a:p>
            <a:endParaRPr lang="en-US" baseline="0"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29113565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0000" lnSpcReduction="20000"/>
          </a:bodyPr>
          <a:lstStyle/>
          <a:p>
            <a:r>
              <a:rPr lang="pt-PT" b="0" u="sng" baseline="0"/>
              <a:t>Procedimentos específicos relativos a documentos financeiros/de contas bancárias:</a:t>
            </a:r>
          </a:p>
          <a:p>
            <a:endParaRPr lang="en-US" baseline="0" dirty="0"/>
          </a:p>
          <a:p>
            <a:r>
              <a:rPr lang="pt-PT" baseline="0"/>
              <a:t>Os documentos de contas bancárias são interessantes para um grande número de investigações desde que: </a:t>
            </a:r>
          </a:p>
          <a:p>
            <a:r>
              <a:rPr lang="pt-PT" baseline="0"/>
              <a:t>	- consiga identificar a pessoa que beneficia da infração, </a:t>
            </a:r>
          </a:p>
          <a:p>
            <a:r>
              <a:rPr lang="pt-PT" baseline="0"/>
              <a:t>	- apreender ou confiscar os fundos em determinados casos. </a:t>
            </a:r>
          </a:p>
          <a:p>
            <a:endParaRPr lang="en-US" baseline="0" dirty="0"/>
          </a:p>
          <a:p>
            <a:r>
              <a:rPr lang="pt-PT" baseline="0"/>
              <a:t>Podem ser solicitados dois tipos gerais de informações: </a:t>
            </a:r>
          </a:p>
          <a:p>
            <a:r>
              <a:rPr lang="pt-PT" baseline="0"/>
              <a:t>	- identificação do titular de uma determinada conta bancária, </a:t>
            </a:r>
          </a:p>
          <a:p>
            <a:r>
              <a:rPr lang="pt-PT" baseline="0"/>
              <a:t>	- documentos que contém os detalhes das transações financeiras realizadas numa determinada conta. </a:t>
            </a:r>
          </a:p>
          <a:p>
            <a:endParaRPr lang="en-US" baseline="0" dirty="0"/>
          </a:p>
          <a:p>
            <a:r>
              <a:rPr lang="pt-PT" baseline="0"/>
              <a:t>É importante ser o mais preciso possível ao solicitar estas informações e não perder tempo. Um primeiro bom passo, antes de enviar um pedido de MLAT, é enviar uma solicitação à agência nacional do banco em que está interessado, solicitando informações sobre a identidade do titular de uma conta bancária. </a:t>
            </a:r>
          </a:p>
          <a:p>
            <a:endParaRPr lang="en-US" baseline="0" dirty="0"/>
          </a:p>
          <a:p>
            <a:r>
              <a:rPr lang="pt-PT" baseline="0"/>
              <a:t>As solicitações de MLAT relacionadas com documentos financeiros terão mais probabilidades de sucesso se forem precisas, completas e contiverem informações como as seguintes: número da conta bancária, nome e morada do banco e o período de tempo durante o qual ocorreram transações suspeitas.</a:t>
            </a:r>
          </a:p>
          <a:p>
            <a:endParaRPr lang="en-US" baseline="0" dirty="0"/>
          </a:p>
          <a:p>
            <a:r>
              <a:rPr lang="pt-PT" baseline="0"/>
              <a:t>Podem ser obtidos os seguintes elementos:</a:t>
            </a:r>
          </a:p>
          <a:p>
            <a:r>
              <a:rPr lang="pt-PT" baseline="0"/>
              <a:t>	- uma cópia da assinatura do titular;</a:t>
            </a:r>
          </a:p>
          <a:p>
            <a:r>
              <a:rPr lang="pt-PT" baseline="0"/>
              <a:t>	- a identidade de indivíduos com autorização para utilizar a conta bancária e uma cópia das suas assinaturas;</a:t>
            </a:r>
          </a:p>
          <a:p>
            <a:r>
              <a:rPr lang="pt-PT" baseline="0"/>
              <a:t>	- uma cópia dos extratos bancários e formulários durante um período de tempo específico;</a:t>
            </a:r>
          </a:p>
          <a:p>
            <a:r>
              <a:rPr lang="pt-PT" baseline="0"/>
              <a:t>	- uma cópia de cheques escritos;</a:t>
            </a:r>
          </a:p>
          <a:p>
            <a:r>
              <a:rPr lang="pt-PT" baseline="0"/>
              <a:t>	- a identificação de todas as contas bancárias detidas por uma determinada pessoa;</a:t>
            </a:r>
          </a:p>
          <a:p>
            <a:r>
              <a:rPr lang="pt-PT" baseline="0"/>
              <a:t>	- a vigilância de contas bancárias durante um período de tempo futuro.</a:t>
            </a:r>
          </a:p>
          <a:p>
            <a:endParaRPr lang="en-US" baseline="0" dirty="0"/>
          </a:p>
          <a:p>
            <a:r>
              <a:rPr lang="pt-PT" baseline="0"/>
              <a:t>Como em qualquer outro pedido de MLAT, será importante especificar o motivo das informações solicitadas serem "pertinentes" para as investigações. Também será necessário verificar as convenções aplicáveis e a compatibilidade com a legislação nacional do Estado requerido.</a:t>
            </a:r>
          </a:p>
          <a:p>
            <a:endParaRPr lang="en-US" baseline="0" dirty="0"/>
          </a:p>
          <a:p>
            <a:r>
              <a:rPr lang="pt-PT" u="sng" baseline="0"/>
              <a:t>Motivos de recusa de execução do pedido:</a:t>
            </a:r>
          </a:p>
          <a:p>
            <a:endParaRPr lang="en-US" baseline="0" dirty="0"/>
          </a:p>
          <a:p>
            <a:r>
              <a:rPr lang="pt-PT" baseline="0"/>
              <a:t>Estes pedidos geralmente não são difíceis, pelo menos no que diz respeito aos Estados-membros da União Europeia ou ao Grupo de Ação Financeira (https://www.fatf-gafi.org/). </a:t>
            </a:r>
          </a:p>
          <a:p>
            <a:endParaRPr lang="en-US" baseline="0" dirty="0"/>
          </a:p>
          <a:p>
            <a:r>
              <a:rPr lang="pt-PT" baseline="0"/>
              <a:t>São frequentemente invocados dois motivos de recusa:</a:t>
            </a:r>
          </a:p>
          <a:p>
            <a:endParaRPr lang="en-US" baseline="0" dirty="0"/>
          </a:p>
          <a:p>
            <a:r>
              <a:rPr lang="pt-PT" baseline="0"/>
              <a:t>	- A incompatibilidade do pedido com a legislação nacional</a:t>
            </a:r>
          </a:p>
          <a:p>
            <a:r>
              <a:rPr lang="pt-PT" baseline="0"/>
              <a:t>Os Estados-membros da União Europeia e o Grupo de Ação Financeira Internacional (GAFI) não podem recusar um pedido de MLAT por estes motivos. Os membros do GAFI atualmente são a Comissão Europeia, o Conselho de Cooperação do Golfo, os Estados-membros da União Europeia, assim como a Suíça, Rússia, Canadá, Estados Unidos da América, México, Brasil, Japão, China, Hong Kong e Singapura.</a:t>
            </a:r>
          </a:p>
          <a:p>
            <a:endParaRPr lang="en-US" baseline="0" dirty="0"/>
          </a:p>
          <a:p>
            <a:r>
              <a:rPr lang="pt-PT" baseline="0"/>
              <a:t>	- dupla incriminação </a:t>
            </a:r>
          </a:p>
          <a:p>
            <a:r>
              <a:rPr lang="pt-PT" baseline="0"/>
              <a:t>Alguns Estados executarão uma MLAT apenas se uma incriminação ou infração equivalente existir sob a sua própria legislação nacional. Para os Estados-Membros da União Europeia, o artigo 2.4 do Protocolo de 2001 permite-lhes ter em consideração a dupla incriminação ao executar um pedido de MLAT. A Convenção de Budapeste prevê que as partes podem recusar assistência jurídica mútua se a dupla incriminação não for cumprida. No entanto, nos termos do Artigo 25.º (5) da Convenção de Budapeste e da Recomendação 37 das Recomendações do GAFI, a condição da dupla incriminação será considerada preenchida, independentemente das suas leis enquadrarem a infração na mesma categoria ou designarem a infração pela mesma terminologia que a parte requerente, se a conduta subjacente à infração para a qual a assistência é solicitada se tratar de uma infração penal nos termos da sua lei.</a:t>
            </a:r>
          </a:p>
          <a:p>
            <a:endParaRPr lang="en-US" baseline="0" dirty="0"/>
          </a:p>
          <a:p>
            <a:endParaRPr lang="en-US" baseline="0" dirty="0"/>
          </a:p>
          <a:p>
            <a:endParaRPr lang="en-US" baseline="0" dirty="0"/>
          </a:p>
          <a:p>
            <a:r>
              <a:rPr lang="pt-PT" baseline="0"/>
              <a:t>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102</a:t>
            </a:fld>
            <a:endParaRPr lang="en-US"/>
          </a:p>
        </p:txBody>
      </p:sp>
    </p:spTree>
    <p:extLst>
      <p:ext uri="{BB962C8B-B14F-4D97-AF65-F5344CB8AC3E}">
        <p14:creationId xmlns:p14="http://schemas.microsoft.com/office/powerpoint/2010/main" val="154743828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Por exemplo, uma MLAT referindo-se a um computador atacado por hackers deve especificar que um endereço IP suspeito 210.0.XXX.XXX que corresponde a um fornecedor de serviços de Internet localizado na cidade estrangeira X, do país estrangeiro Y, foi ligado ao computador alvo de ataque em 1 de janeiro de 2017 entre as 7h30 e as 11h30 (GMT + X).</a:t>
            </a:r>
          </a:p>
          <a:p>
            <a:endParaRPr lang="en-US" baseline="0" dirty="0"/>
          </a:p>
          <a:p>
            <a:r>
              <a:rPr lang="pt-PT" baseline="0"/>
              <a:t>As nossas investigações permitiram-nos determinar que o endereço IP suspeito 210.0.XXX.XXX é atribuído à Empresa XXXX, cuja morada física é XXXX. </a:t>
            </a:r>
          </a:p>
          <a:p>
            <a:endParaRPr lang="en-US" baseline="0" dirty="0"/>
          </a:p>
          <a:p>
            <a:r>
              <a:rPr lang="pt-PT" baseline="0"/>
              <a:t>É importante fornecer o máximo possível de informações específicas e detalhadas. </a:t>
            </a:r>
          </a:p>
          <a:p>
            <a:endParaRPr lang="en-US" baseline="0" dirty="0"/>
          </a:p>
          <a:p>
            <a:r>
              <a:rPr lang="pt-PT" baseline="0"/>
              <a:t>As referências de tempo devem ser sempre dadas de acordo com o Horário de Greenwich (GMT).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103</a:t>
            </a:fld>
            <a:endParaRPr lang="en-US"/>
          </a:p>
        </p:txBody>
      </p:sp>
    </p:spTree>
    <p:extLst>
      <p:ext uri="{BB962C8B-B14F-4D97-AF65-F5344CB8AC3E}">
        <p14:creationId xmlns:p14="http://schemas.microsoft.com/office/powerpoint/2010/main" val="22729105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pt-PT"/>
              <a:t>A lei aplicável à execução do pedido é a lei do </a:t>
            </a:r>
            <a:r>
              <a:rPr lang="pt-PT" b="1" u="none"/>
              <a:t>Estado requerido,</a:t>
            </a:r>
            <a:r>
              <a:rPr lang="pt-PT"/>
              <a:t> exceto no caso de existir uma convenção bilateral ou multilateral que especifique o contrário.</a:t>
            </a:r>
          </a:p>
          <a:p>
            <a:endParaRPr lang="en-US" baseline="0" dirty="0"/>
          </a:p>
          <a:p>
            <a:r>
              <a:rPr lang="pt-PT" baseline="0"/>
              <a:t>É por esta razão que as leis processuais aplicáveis a um mandado de busca variam de acordo com o facto do sistema judicial do Estado requerido ser </a:t>
            </a:r>
            <a:r>
              <a:rPr lang="pt-PT" b="1" baseline="0"/>
              <a:t>inquisitório</a:t>
            </a:r>
            <a:r>
              <a:rPr lang="pt-PT" baseline="0"/>
              <a:t>, em que um magistrado - como o juiz de instrução francês ou belga - decide, por sua própria iniciativa, entregar um mandado de busca, ou </a:t>
            </a:r>
            <a:r>
              <a:rPr lang="pt-PT" b="1" baseline="0"/>
              <a:t>acusatório</a:t>
            </a:r>
            <a:r>
              <a:rPr lang="pt-PT" baseline="0"/>
              <a:t>, no qual o mandado será executado pela polícia, como na Inglaterra, ou por um procurador, como na Itália ou na Alemanha, sob o controlo de um juiz que garanta a legalidade das investigações. </a:t>
            </a:r>
          </a:p>
          <a:p>
            <a:endParaRPr lang="en-US" baseline="0" dirty="0"/>
          </a:p>
          <a:p>
            <a:r>
              <a:rPr lang="pt-PT" baseline="0"/>
              <a:t>Os mandados de busca são geralmente considerados medidas legais intrusivas e coercivas. É, portanto, muito importante resumir o caso de forma meticulosa e explicar sempre a justificação das provas e as ações que estão que estão a ser procuradas em relação às investigações a decorrer. É também essencial conhecer as disposições e procedimentos legais nacionais do Estado requerido. </a:t>
            </a:r>
          </a:p>
          <a:p>
            <a:endParaRPr lang="en-US" baseline="0" dirty="0"/>
          </a:p>
          <a:p>
            <a:r>
              <a:rPr lang="pt-PT" baseline="0"/>
              <a:t>Os países influenciados pela </a:t>
            </a:r>
            <a:r>
              <a:rPr lang="pt-PT" b="1" baseline="0"/>
              <a:t>legislação anglo-saxónica ou pelo direito comum</a:t>
            </a:r>
            <a:r>
              <a:rPr lang="pt-PT" baseline="0"/>
              <a:t> exigirão especificamente um resumo muito extenso do caso, para poderem determinar a existência da causa provável. De facto, a autoridade judicial local competente terá de entregar o seu próprio mandado para que a medida de investigação se realize. </a:t>
            </a:r>
          </a:p>
          <a:p>
            <a:endParaRPr lang="en-US" baseline="0" dirty="0"/>
          </a:p>
          <a:p>
            <a:r>
              <a:rPr lang="pt-PT" u="sng" baseline="0"/>
              <a:t>A entrega do referido mandado será condicionada à apresentação:</a:t>
            </a:r>
          </a:p>
          <a:p>
            <a:r>
              <a:rPr lang="pt-PT" baseline="0"/>
              <a:t>	- da proporcionalidade da medida de investigação da infração reprovada;</a:t>
            </a:r>
          </a:p>
          <a:p>
            <a:r>
              <a:rPr lang="pt-PT" baseline="0"/>
              <a:t>	- da sua necessidade (não seria possível uma medida menos intrusiva e coerciva produzir resultados semelhantes?);</a:t>
            </a:r>
          </a:p>
          <a:p>
            <a:r>
              <a:rPr lang="pt-PT" baseline="0"/>
              <a:t>	- da existência de motivos sérios que levam a acreditar que as provas serão encontradas no local onde deve ocorrer a procura. </a:t>
            </a:r>
          </a:p>
          <a:p>
            <a:endParaRPr lang="en-US" baseline="0" dirty="0"/>
          </a:p>
          <a:p>
            <a:r>
              <a:rPr lang="pt-PT" u="sng" baseline="0"/>
              <a:t>Fornecer indicações precisas dos locais e objetos a pesquisar:</a:t>
            </a:r>
          </a:p>
          <a:p>
            <a:r>
              <a:rPr lang="pt-PT" baseline="0"/>
              <a:t>Devem ser fornecidas indicações precisas sobre as provas e objetos procurados, bem como os locais onde esses elementos devem estar localizados. Em alguns casos, por exemplo, quando essas precisões não podem ser dadas no momento em que o pedido de MLAT é efetuado, é possível especificar os detalhes de contacto da autoridade judicial solicitante para que a autoridade requerida solicite posteriormente informações complementares necessárias.</a:t>
            </a:r>
          </a:p>
          <a:p>
            <a:endParaRPr lang="en-US" baseline="0" dirty="0"/>
          </a:p>
          <a:p>
            <a:r>
              <a:rPr lang="pt-PT" b="1" u="none" baseline="0"/>
              <a:t>Mandados de busca coordenados</a:t>
            </a:r>
            <a:r>
              <a:rPr lang="pt-PT" baseline="0"/>
              <a:t> podem ser executados em diferentes países usando JITs (equipas de investigações conjunta) ou através do EUROJUST.</a:t>
            </a:r>
          </a:p>
          <a:p>
            <a:endParaRPr lang="en-US" baseline="0" dirty="0"/>
          </a:p>
          <a:p>
            <a:r>
              <a:rPr lang="pt-PT" b="1" u="none" baseline="0"/>
              <a:t>Fundamentos específicos para a recusa da execução de um mandado de busca:</a:t>
            </a:r>
          </a:p>
          <a:p>
            <a:endParaRPr lang="en-US" baseline="0" dirty="0"/>
          </a:p>
          <a:p>
            <a:r>
              <a:rPr lang="pt-PT" u="sng" baseline="0"/>
              <a:t>- Conselho Europeu, à exceção da área de Schengen</a:t>
            </a:r>
          </a:p>
          <a:p>
            <a:endParaRPr lang="en-US" baseline="0" dirty="0"/>
          </a:p>
          <a:p>
            <a:r>
              <a:rPr lang="pt-PT" u="none" baseline="0" noProof="0"/>
              <a:t>O Artigo 5.º da Convenção Europeia sobre Assistência Mútua em Matéria Penal (20 de abril de 1959) especifica que os Estados-membros podem recusar-se a executar um mandado de busca por uma das duas seguintes razões:</a:t>
            </a:r>
          </a:p>
          <a:p>
            <a:pPr marL="171450" indent="-171450">
              <a:buFont typeface="Arial" charset="0"/>
              <a:buChar char="•"/>
            </a:pPr>
            <a:r>
              <a:rPr lang="pt-PT" baseline="0"/>
              <a:t>Dupla incriminação: o Estado requerido pode recusar-se a executar o mandado de busca se o crime a que se refere não for punido pela lei nacional ou se a infração em causa não for punível, por lei própria, com uma pena suficientemente grave para permitir a extradição (não é uma "infração extraditável").</a:t>
            </a:r>
          </a:p>
          <a:p>
            <a:pPr marL="171450" indent="-171450">
              <a:buFont typeface="Arial" charset="0"/>
              <a:buChar char="•"/>
            </a:pPr>
            <a:r>
              <a:rPr lang="pt-PT" baseline="0"/>
              <a:t>Inconsistência do pedido com a lei nacional do Estado requerido: isso permite que os Estados submetam a execução do mandado à autorização de um juiz nacional para garantir a legalidade das investigações de acordo com a legislação e os procedimentos nacionais.</a:t>
            </a:r>
          </a:p>
          <a:p>
            <a:pPr marL="0" indent="0">
              <a:buFont typeface="Arial" charset="0"/>
              <a:buNone/>
            </a:pPr>
            <a:endParaRPr lang="en-US" baseline="0" dirty="0"/>
          </a:p>
          <a:p>
            <a:pPr marL="0" indent="0">
              <a:buFont typeface="Arial" charset="0"/>
              <a:buNone/>
            </a:pPr>
            <a:r>
              <a:rPr lang="pt-PT" baseline="0"/>
              <a:t>Os Estados só poderão invocar estes motivos de recusa se os tiverem declarado durante a ratificação da Convenção. Para saber quais as declarações feitas por cada Estado, consulte o site do Conselho Europeu (http://conventions.coe.int).</a:t>
            </a:r>
          </a:p>
          <a:p>
            <a:endParaRPr lang="en-US" baseline="0" dirty="0"/>
          </a:p>
          <a:p>
            <a:endParaRPr lang="en-U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104</a:t>
            </a:fld>
            <a:endParaRPr lang="en-US"/>
          </a:p>
        </p:txBody>
      </p:sp>
    </p:spTree>
    <p:extLst>
      <p:ext uri="{BB962C8B-B14F-4D97-AF65-F5344CB8AC3E}">
        <p14:creationId xmlns:p14="http://schemas.microsoft.com/office/powerpoint/2010/main" val="35172268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aseline="0" dirty="0"/>
          </a:p>
          <a:p>
            <a:r>
              <a:rPr lang="pt-PT" baseline="0"/>
              <a:t>É possível ao Estado requerente solicitar ao Estado requerido que forneça uma declaração ou um documento autenticado que certifique:</a:t>
            </a:r>
          </a:p>
          <a:p>
            <a:endParaRPr lang="en-US" baseline="0" dirty="0"/>
          </a:p>
          <a:p>
            <a:r>
              <a:rPr lang="pt-PT" baseline="0"/>
              <a:t>	- cada objeto que foi apreendido;</a:t>
            </a:r>
          </a:p>
          <a:p>
            <a:endParaRPr lang="en-US" baseline="0" dirty="0"/>
          </a:p>
          <a:p>
            <a:r>
              <a:rPr lang="pt-PT" baseline="0"/>
              <a:t>	- cada pessoa que tenha manipulado ou detido o objeto em questão;</a:t>
            </a:r>
          </a:p>
          <a:p>
            <a:endParaRPr lang="en-US" baseline="0" dirty="0"/>
          </a:p>
          <a:p>
            <a:r>
              <a:rPr lang="pt-PT" baseline="0"/>
              <a:t>	- as condições em que o objeto foi guardado ou mantido. </a:t>
            </a:r>
          </a:p>
          <a:p>
            <a:endParaRPr lang="en-US" dirty="0"/>
          </a:p>
          <a:p>
            <a:r>
              <a:rPr lang="pt-PT"/>
              <a:t>Isto irá permitir que as autoridades legais e os tribunais determinem precisamente a forma como as provas foram obtidas e se podem ou não ter sido contaminadas.</a:t>
            </a:r>
          </a:p>
          <a:p>
            <a:endParaRPr lang="en-US" baseline="0" dirty="0"/>
          </a:p>
          <a:p>
            <a:endParaRPr lang="en-U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105</a:t>
            </a:fld>
            <a:endParaRPr lang="en-US"/>
          </a:p>
        </p:txBody>
      </p:sp>
    </p:spTree>
    <p:extLst>
      <p:ext uri="{BB962C8B-B14F-4D97-AF65-F5344CB8AC3E}">
        <p14:creationId xmlns:p14="http://schemas.microsoft.com/office/powerpoint/2010/main" val="339002068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pt-PT" u="sng"/>
              <a:t>As medidas especiais de investigação podem incluir:</a:t>
            </a:r>
          </a:p>
          <a:p>
            <a:endParaRPr lang="en-US" dirty="0"/>
          </a:p>
          <a:p>
            <a:r>
              <a:rPr lang="pt-PT"/>
              <a:t>	- operações secretas, </a:t>
            </a:r>
            <a:r>
              <a:rPr lang="pt-PT" baseline="0"/>
              <a:t>como</a:t>
            </a:r>
            <a:r>
              <a:rPr lang="pt-PT"/>
              <a:t> infiltração </a:t>
            </a:r>
            <a:r>
              <a:rPr lang="pt-PT" baseline="0"/>
              <a:t>por parte de um agente disfarçado; (por exemplo, </a:t>
            </a:r>
            <a:r>
              <a:rPr lang="pt-PT" sz="1200" u="none" baseline="0" noProof="0"/>
              <a:t>artigo 14.º da Convenção sobre Assistência Jurídica Mútua entre Estados-membros da União Europeia (29 de maio de 2000),</a:t>
            </a:r>
            <a:r>
              <a:rPr lang="pt-PT"/>
              <a:t> </a:t>
            </a:r>
            <a:r>
              <a:rPr lang="pt-PT" sz="1200">
                <a:solidFill>
                  <a:schemeClr val="tx1"/>
                </a:solidFill>
                <a:latin typeface="+mn-lt"/>
                <a:ea typeface="ＭＳ Ｐゴシック" pitchFamily="-65" charset="-128"/>
                <a:cs typeface="ＭＳ Ｐゴシック" pitchFamily="-65" charset="-128"/>
              </a:rPr>
              <a:t>art. 29.º da Diretiva de 2014 relativa à decisão europeia de investigação em matéria penal</a:t>
            </a:r>
            <a:r>
              <a:rPr lang="pt-PT" sz="1200" u="none" baseline="0" noProof="0"/>
              <a:t>)</a:t>
            </a:r>
          </a:p>
          <a:p>
            <a:endParaRPr lang="en-US" baseline="0" dirty="0"/>
          </a:p>
          <a:p>
            <a:r>
              <a:rPr lang="pt-PT" baseline="0"/>
              <a:t>	- interceção de telecomunicações (ou escutas telefónicas); (por exemplo, </a:t>
            </a:r>
            <a:r>
              <a:rPr lang="pt-PT" sz="1200" u="none" baseline="0" noProof="0"/>
              <a:t>artigos 17.º a 22.º da Convenção sobre Assistência Jurídica Mútua entre Estados-membros da União Europeia (29 de maio de 2000),</a:t>
            </a:r>
            <a:r>
              <a:rPr lang="pt-PT"/>
              <a:t> </a:t>
            </a:r>
            <a:r>
              <a:rPr lang="pt-PT" sz="1200">
                <a:solidFill>
                  <a:schemeClr val="tx1"/>
                </a:solidFill>
                <a:latin typeface="+mn-lt"/>
                <a:ea typeface="ＭＳ Ｐゴシック" pitchFamily="-65" charset="-128"/>
                <a:cs typeface="ＭＳ Ｐゴシック" pitchFamily="-65" charset="-128"/>
              </a:rPr>
              <a:t>art. 30.º e 31.º da Diretiva de 2014 relativa à decisão europeia de investigação em matéria penal</a:t>
            </a:r>
            <a:r>
              <a:rPr lang="pt-PT" sz="1200" u="none" baseline="0" noProof="0"/>
              <a:t>)</a:t>
            </a:r>
          </a:p>
          <a:p>
            <a:endParaRPr lang="en-US" baseline="0" dirty="0"/>
          </a:p>
          <a:p>
            <a:r>
              <a:rPr lang="pt-PT" baseline="0"/>
              <a:t>	- vídeo conferência; (por exemplo, o </a:t>
            </a:r>
            <a:r>
              <a:rPr lang="pt-PT" sz="1200" u="none" baseline="0" noProof="0"/>
              <a:t>artigo 10,º da Convenção sobre Assistência Jurídica Mútua entre os Estados-membros da União Europeia (29 de maio de 2000),</a:t>
            </a:r>
            <a:r>
              <a:rPr lang="pt-PT"/>
              <a:t> </a:t>
            </a:r>
            <a:r>
              <a:rPr lang="pt-PT" sz="1200">
                <a:solidFill>
                  <a:schemeClr val="tx1"/>
                </a:solidFill>
                <a:latin typeface="+mn-lt"/>
                <a:ea typeface="ＭＳ Ｐゴシック" pitchFamily="-65" charset="-128"/>
                <a:cs typeface="ＭＳ Ｐゴシック" pitchFamily="-65" charset="-128"/>
              </a:rPr>
              <a:t>art. 24.º da Diretiva de 2014 relativa à decisão europeia de investigação em matéria penal</a:t>
            </a:r>
            <a:r>
              <a:rPr lang="pt-PT" sz="1200" u="none" baseline="0" noProof="0"/>
              <a:t>)</a:t>
            </a:r>
          </a:p>
          <a:p>
            <a:endParaRPr lang="en-US" baseline="0" dirty="0"/>
          </a:p>
          <a:p>
            <a:r>
              <a:rPr lang="pt-PT" baseline="0"/>
              <a:t>	- entregas controladas; (por exemplo, o artigo 12,º da Convenção sobre Assistência Jurídica Mútua entre os Estados-membros da União Europeia (29 de maio de 2000))</a:t>
            </a:r>
          </a:p>
          <a:p>
            <a:endParaRPr lang="en-US" baseline="0" dirty="0"/>
          </a:p>
          <a:p>
            <a:endParaRPr lang="en-US" baseline="0" dirty="0"/>
          </a:p>
          <a:p>
            <a:r>
              <a:rPr lang="pt-PT" baseline="0"/>
              <a:t>No que diz respeito à infiltração por parte de um agente secreto, esta medida especial de investigação não é aplicada em todos os locais, uma vez que as legislações podem considerar esta medida como uma forma de "provocação".</a:t>
            </a:r>
          </a:p>
          <a:p>
            <a:endParaRPr lang="en-US" baseline="0" dirty="0"/>
          </a:p>
          <a:p>
            <a:r>
              <a:rPr lang="pt-PT" baseline="0"/>
              <a:t>As medidas especiais de investigação são geralmente mais onerosas e caras do que medidas comuns. Se considerar que são, no entanto, estritamente necessárias à sua investigação, pode também ser uma boa ideia considerar assinar um acordo de equipa de investigação conjunta (JIT). </a:t>
            </a:r>
          </a:p>
          <a:p>
            <a:endParaRPr lang="en-US" baseline="0" dirty="0"/>
          </a:p>
          <a:p>
            <a:r>
              <a:rPr lang="pt-PT" sz="1200" u="sng" baseline="0"/>
              <a:t>Acordo JIT:</a:t>
            </a:r>
          </a:p>
          <a:p>
            <a:endParaRPr lang="en-U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u="none" baseline="0" noProof="0"/>
              <a:t>O artigo 13.º da Convenção sobre Assistência Jurídica Mútua entre Estados-membros da União Europeia (29 de maio de 2000) estabelece as condições para a criação de uma equipa de investigação conjunta (JIT).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u="none" baseline="0" noProof="0"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Declara que uma JIT pode ser estabelecida quando:</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	- as investigações de um Estado-membro relativas a infrações penais exigem investigações difíceis e exigentes, com ligações com outros Estados-membros;</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	- vários Estados-membros estão a investigar as infrações penais em que as circunstâncias do caso exigem uma ação coordenada e concertada nos Estados-membros envolvidos.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A criação de uma JIT será realizada pela assinatura de um protocolo pelas autoridades judiciais dos Estados-membros em causa.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Este documento irá estabelecer um determinado de número de acordos, como a duração em que a JIT é criada, os custos e as despesas, o calendário de avaliação da JIT durante e após a operação, etc.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Os membros da JIT podem ter uma vasta gama de poderes de investigação. Podem:</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	- registar infrações,</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	- implementar medidas de investigação,</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	- ajudar a implementar medidas de investigação,</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t>	- avançar ou ajudar a avançar com a vigilância e infiltrações.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baseline="0" dirty="0"/>
          </a:p>
          <a:p>
            <a:r>
              <a:rPr lang="pt-PT" sz="1200" baseline="0"/>
              <a:t>Terão também jurisdição em todo o território dos Estados-membros em causa.</a:t>
            </a:r>
          </a:p>
          <a:p>
            <a:endParaRPr lang="en-US" sz="1200" baseline="0" dirty="0"/>
          </a:p>
          <a:p>
            <a:endParaRPr lang="en-US" sz="1200" baseline="0" dirty="0"/>
          </a:p>
          <a:p>
            <a:endParaRPr lang="en-US" sz="1200" baseline="0" dirty="0"/>
          </a:p>
          <a:p>
            <a:endParaRPr lang="en-GB" sz="1200" baseline="0" dirty="0">
              <a:solidFill>
                <a:srgbClr val="FF0000"/>
              </a:solidFill>
            </a:endParaRPr>
          </a:p>
          <a:p>
            <a:endParaRPr lang="en-GB" sz="1200" baseline="0" dirty="0">
              <a:solidFill>
                <a:srgbClr val="FF0000"/>
              </a:solidFill>
            </a:endParaRPr>
          </a:p>
          <a:p>
            <a:endParaRPr lang="en-U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106</a:t>
            </a:fld>
            <a:endParaRPr lang="en-US"/>
          </a:p>
        </p:txBody>
      </p:sp>
    </p:spTree>
    <p:extLst>
      <p:ext uri="{BB962C8B-B14F-4D97-AF65-F5344CB8AC3E}">
        <p14:creationId xmlns:p14="http://schemas.microsoft.com/office/powerpoint/2010/main" val="2395616758"/>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r>
              <a:rPr lang="pt-PT" b="1" u="sng" baseline="0"/>
              <a:t>Destacar quaisquer</a:t>
            </a:r>
            <a:r>
              <a:rPr lang="pt-PT" b="1" u="sng"/>
              <a:t> requisitos de confidencialidade específicos: </a:t>
            </a:r>
          </a:p>
          <a:p>
            <a:endParaRPr lang="en-US" dirty="0"/>
          </a:p>
          <a:p>
            <a:r>
              <a:rPr lang="pt-PT"/>
              <a:t>É muito importante especificar os requisitos de confidencialidade, uma vez que muitas empresas fornecerão as informações às autoridades responsáveis pela aplicação da legislação, mas também considerarão do seu dever e direito informar o cliente da transmissão dos dados que lhes dizem respeito.</a:t>
            </a:r>
          </a:p>
          <a:p>
            <a:endParaRPr lang="en-US" baseline="0" dirty="0"/>
          </a:p>
          <a:p>
            <a:r>
              <a:rPr lang="pt-PT" b="1" u="sng" baseline="0"/>
              <a:t>Estabelecer e especificar o nível de urgência na realização do pedido, bem como os prazos:</a:t>
            </a:r>
          </a:p>
          <a:p>
            <a:endParaRPr lang="en-US" baseline="0" dirty="0"/>
          </a:p>
          <a:p>
            <a:r>
              <a:rPr lang="pt-PT" baseline="0"/>
              <a:t>Os prazos, mesmo que sejam muito específicos, não serão necessariamente respeitados, pois os pedidos de MLAT são necessariamente demorados. </a:t>
            </a:r>
          </a:p>
          <a:p>
            <a:endParaRPr lang="en-US" baseline="0" dirty="0"/>
          </a:p>
          <a:p>
            <a:r>
              <a:rPr lang="pt-PT" baseline="0"/>
              <a:t>A melhor opção para a aplicação da lei será sempre </a:t>
            </a:r>
            <a:r>
              <a:rPr lang="pt-PT" u="sng" baseline="0"/>
              <a:t>congelar os dados</a:t>
            </a:r>
            <a:r>
              <a:rPr lang="pt-PT" u="none" baseline="0"/>
              <a:t> </a:t>
            </a:r>
            <a:r>
              <a:rPr lang="pt-PT" baseline="0"/>
              <a:t>(Convenção de Budapeste, que será discutida mais adiante) e depois escrever um pedido de MLAT para obter os dados que foram congelados.</a:t>
            </a:r>
          </a:p>
          <a:p>
            <a:endParaRPr lang="en-US" baseline="0" dirty="0"/>
          </a:p>
          <a:p>
            <a:r>
              <a:rPr lang="pt-PT" i="1" u="none" baseline="0"/>
              <a:t>	Porque é que os pedidos de MLAT são tão demorados?</a:t>
            </a:r>
          </a:p>
          <a:p>
            <a:r>
              <a:rPr lang="pt-PT" baseline="0"/>
              <a:t>	- como discutido anteriormente, será necessário resumir o caso, encontrar as disposições legais nacionais aplicáveis, etc.</a:t>
            </a:r>
          </a:p>
          <a:p>
            <a:r>
              <a:rPr lang="pt-PT" baseline="0"/>
              <a:t>	- o pedido terá de ser traduzido,</a:t>
            </a:r>
          </a:p>
          <a:p>
            <a:r>
              <a:rPr lang="pt-PT" baseline="0"/>
              <a:t>	- enviar e receber o pedido pode ser um procedimento demorado: o pedido de MLAT pode ter de ser transmitido de acordo com canais diplomáticos específicos ou de um ministério da justiça para outro ministério da justiça, antes de ser finalmente submetido à autoridade judicial ou de execução competente.</a:t>
            </a:r>
          </a:p>
          <a:p>
            <a:endParaRPr lang="en-US" baseline="0" dirty="0"/>
          </a:p>
          <a:p>
            <a:r>
              <a:rPr lang="pt-PT" baseline="0"/>
              <a:t>	Esta última dificuldade não existirá se o seu país tiver um acordo bilateral específico que forneça disposições contrárias. </a:t>
            </a:r>
          </a:p>
          <a:p>
            <a:endParaRPr lang="en-US" baseline="0" dirty="0"/>
          </a:p>
          <a:p>
            <a:r>
              <a:rPr lang="pt-PT" b="1" u="sng" baseline="0"/>
              <a:t>Também não é aplicável aos Estados-membros da União Europeia que podem transmitir diretamente os pedidos de MLAT/EIO da autoridade judicial para a autoridade judicial competente (por exemplo, de um procurador em França para um tribunal na Alemanha): artigo 4.º da convenção de 29 de maio de 2000 e artigo 7.º da Diretiva de 2014 relativa à decisão europeia de investigação em matéria penal.  </a:t>
            </a:r>
          </a:p>
          <a:p>
            <a:endParaRPr lang="en-US" u="sng" baseline="0" dirty="0"/>
          </a:p>
          <a:p>
            <a:r>
              <a:rPr lang="pt-PT" u="sng" baseline="0"/>
              <a:t>Identificação dos suspeitos adequado e tão precisa quanto possível</a:t>
            </a:r>
          </a:p>
          <a:p>
            <a:endParaRPr lang="en-US" baseline="0" dirty="0"/>
          </a:p>
          <a:p>
            <a:endParaRPr lang="en-U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107</a:t>
            </a:fld>
            <a:endParaRPr lang="en-US"/>
          </a:p>
        </p:txBody>
      </p:sp>
    </p:spTree>
    <p:extLst>
      <p:ext uri="{BB962C8B-B14F-4D97-AF65-F5344CB8AC3E}">
        <p14:creationId xmlns:p14="http://schemas.microsoft.com/office/powerpoint/2010/main" val="259780487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a:bodyPr>
          <a:lstStyle/>
          <a:p>
            <a:r>
              <a:rPr lang="pt-PT"/>
              <a:t>Como os pedidos de MLAT são demoradas para todas as partes, é importante estabelecer prioridades.</a:t>
            </a:r>
            <a:r>
              <a:rPr lang="pt-PT" baseline="0"/>
              <a:t> </a:t>
            </a:r>
          </a:p>
          <a:p>
            <a:endParaRPr lang="en-US" baseline="0" dirty="0"/>
          </a:p>
          <a:p>
            <a:r>
              <a:rPr lang="pt-PT" baseline="0"/>
              <a:t>As investigações sobre cibercrime podem muito facilmente conduzi-lo ao exterior e seria altamente contraprodutivo enviar uma solicitação de MLAT para cada caso de cibercrime que tratar. </a:t>
            </a:r>
          </a:p>
          <a:p>
            <a:endParaRPr lang="en-US" baseline="0" dirty="0"/>
          </a:p>
          <a:p>
            <a:r>
              <a:rPr lang="pt-PT" baseline="0"/>
              <a:t>É importante ter sempre em mente critérios como:</a:t>
            </a:r>
          </a:p>
          <a:p>
            <a:r>
              <a:rPr lang="pt-PT" baseline="0"/>
              <a:t>	- a gravidade da infração (por exemplo, pornografia infantil ou terrorismo), </a:t>
            </a:r>
          </a:p>
          <a:p>
            <a:r>
              <a:rPr lang="pt-PT" baseline="0"/>
              <a:t>	- o montante dos prejuízos financeiros causados, </a:t>
            </a:r>
          </a:p>
          <a:p>
            <a:r>
              <a:rPr lang="pt-PT" baseline="0"/>
              <a:t>	- o número de vítimas,</a:t>
            </a:r>
          </a:p>
          <a:p>
            <a:r>
              <a:rPr lang="pt-PT" baseline="0"/>
              <a:t>	- a perturbação da "ordem pública" (por exemplo, a invasão a um site do governo ou espionagem industrial),</a:t>
            </a:r>
          </a:p>
          <a:p>
            <a:r>
              <a:rPr lang="pt-PT" baseline="0"/>
              <a:t>	- as circunstâncias em que a infração foi cometida (por exemplo, crime organizado).</a:t>
            </a:r>
          </a:p>
          <a:p>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baseline="0"/>
              <a:t>Por fim, muitos pedidos de MLAT serão enviados para os Estados Unidos da América, onde está localizada a maioria dos principais fornecedores de serviços de telecomunicações (FACEBOOK, GOOGLE, TWITTER, etc.). Como este país recebe tantos pedidos sobre esta questão em particular, é seguro assumir que apenas aqueles vinculados aos tipos mais graves de infrações receberão tratamento prioritário. </a:t>
            </a:r>
            <a:r>
              <a:rPr lang="pt-PT" b="0" baseline="0"/>
              <a:t>O sistema judicial dos Estados Unidos, baseado no direito comum, também exigirá um resumo mais extenso do caso para determinar a existência de uma causa provável. </a:t>
            </a:r>
          </a:p>
          <a:p>
            <a:endParaRPr lang="en-US" baseline="0" dirty="0"/>
          </a:p>
          <a:p>
            <a:endParaRPr lang="en-US" baseline="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108</a:t>
            </a:fld>
            <a:endParaRPr lang="en-US"/>
          </a:p>
        </p:txBody>
      </p:sp>
    </p:spTree>
    <p:extLst>
      <p:ext uri="{BB962C8B-B14F-4D97-AF65-F5344CB8AC3E}">
        <p14:creationId xmlns:p14="http://schemas.microsoft.com/office/powerpoint/2010/main" val="6339277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pt-PT" b="1" u="sng" noProof="0"/>
              <a:t>Identificar o ponto de contacto apropriado noutros países</a:t>
            </a:r>
          </a:p>
          <a:p>
            <a:endParaRPr lang="en-US" noProof="0" dirty="0"/>
          </a:p>
          <a:p>
            <a:r>
              <a:rPr lang="pt-PT" noProof="0"/>
              <a:t>É importante identificar os pontos de contacto apropriados noutros países que permitirão que agentes policiais nacionais e autoridades judiciais congelem e/ou obtenham provas digitais imediatamente.</a:t>
            </a:r>
          </a:p>
          <a:p>
            <a:endParaRPr lang="en-US" baseline="0" noProof="0" dirty="0"/>
          </a:p>
          <a:p>
            <a:r>
              <a:rPr lang="pt-PT" baseline="0" noProof="0"/>
              <a:t>As regras de retenção de dados variam muito de país para país, dependendo das suas legislações nacionais, com variações de dias, semanas e anos. É por isso que é fundamental tomar medidas imediatas para garantir os dados digitais necessários. </a:t>
            </a:r>
          </a:p>
          <a:p>
            <a:endParaRPr lang="en-US" baseline="0" noProof="0" dirty="0"/>
          </a:p>
          <a:p>
            <a:r>
              <a:rPr lang="pt-PT" baseline="0" noProof="0"/>
              <a:t>NB:</a:t>
            </a:r>
          </a:p>
          <a:p>
            <a:endParaRPr lang="en-US" baseline="0" noProof="0" dirty="0"/>
          </a:p>
          <a:p>
            <a:pPr defTabSz="914400">
              <a:spcBef>
                <a:spcPct val="0"/>
              </a:spcBef>
            </a:pPr>
            <a:r>
              <a:rPr lang="pt-PT" sz="1200" noProof="0">
                <a:latin typeface="Verdana" pitchFamily="34" charset="0"/>
              </a:rPr>
              <a:t>O estado da retenção de dados na Europa é particularmente volátil, uma vez que uma </a:t>
            </a:r>
            <a:r>
              <a:rPr lang="pt-PT" sz="1200" baseline="0" noProof="0">
                <a:latin typeface="Verdana" pitchFamily="34" charset="0"/>
              </a:rPr>
              <a:t>decisão</a:t>
            </a:r>
            <a:r>
              <a:rPr lang="pt-PT" sz="1200" noProof="0">
                <a:latin typeface="Verdana" pitchFamily="34" charset="0"/>
              </a:rPr>
              <a:t> recente </a:t>
            </a:r>
            <a:r>
              <a:rPr lang="pt-PT" sz="1200" baseline="0" noProof="0">
                <a:latin typeface="Verdana" pitchFamily="34" charset="0"/>
              </a:rPr>
              <a:t>do </a:t>
            </a:r>
            <a:r>
              <a:rPr lang="pt-PT" sz="1200" baseline="0" noProof="0">
                <a:latin typeface="+mn-lt"/>
              </a:rPr>
              <a:t>Tribunal de Justiça da União Europeia</a:t>
            </a:r>
            <a:r>
              <a:rPr lang="pt-PT" sz="1200" noProof="0"/>
              <a:t> invalidou a </a:t>
            </a:r>
            <a:r>
              <a:rPr lang="pt-PT" sz="1200" baseline="0" noProof="0"/>
              <a:t>denominada</a:t>
            </a:r>
            <a:r>
              <a:rPr lang="pt-PT" sz="1200" noProof="0"/>
              <a:t> diretiva de </a:t>
            </a:r>
            <a:r>
              <a:rPr lang="pt-PT" sz="1200" baseline="0" noProof="0"/>
              <a:t>"retenção de dados"</a:t>
            </a:r>
            <a:r>
              <a:rPr lang="pt-PT" sz="1200" noProof="0"/>
              <a:t>. De acordo com a diretiva, os Estados membros eram obrigados a armazenar os dados de telecomunicações dos cidadãos durante um período mínimo de seis meses </a:t>
            </a:r>
            <a:r>
              <a:rPr lang="pt-PT" sz="1200" baseline="0" noProof="0"/>
              <a:t>e no máximo durante dois anos. A permissão para aceder às informações dependia de uma decisão judicial posterior. </a:t>
            </a:r>
          </a:p>
          <a:p>
            <a:pPr defTabSz="914400">
              <a:spcBef>
                <a:spcPct val="0"/>
              </a:spcBef>
            </a:pPr>
            <a:endParaRPr lang="en-US" altLang="en-US" sz="1200" baseline="0" noProof="0" dirty="0"/>
          </a:p>
          <a:p>
            <a:pPr defTabSz="914400">
              <a:spcBef>
                <a:spcPct val="0"/>
              </a:spcBef>
            </a:pPr>
            <a:r>
              <a:rPr lang="pt-PT" sz="1200" baseline="0" noProof="0"/>
              <a:t>Em 8 de abril de 2014, o Tribunal de Justiça da União Europeia declarou a diretiva inválida em resposta a um processo instaurado pela Digital Rights Ireland contra as autoridades irlandesas e outras entidades. Foi estabelecido que a diretiva violava os princípios da limitação e proporcionalidade do objetivo e violava os direitos individuais de privacidade. </a:t>
            </a:r>
          </a:p>
          <a:p>
            <a:pPr defTabSz="914400">
              <a:spcBef>
                <a:spcPct val="0"/>
              </a:spcBef>
            </a:pPr>
            <a:endParaRPr lang="en-US" altLang="fr-FR" sz="1200" noProof="0" dirty="0">
              <a:latin typeface="Verdana" pitchFamily="34" charset="0"/>
            </a:endParaRPr>
          </a:p>
          <a:p>
            <a:pPr marL="0" marR="0" indent="0" algn="l" defTabSz="914400" rtl="0" eaLnBrk="0" fontAlgn="base" latinLnBrk="0" hangingPunct="0">
              <a:lnSpc>
                <a:spcPct val="100000"/>
              </a:lnSpc>
              <a:spcBef>
                <a:spcPct val="0"/>
              </a:spcBef>
              <a:spcAft>
                <a:spcPct val="0"/>
              </a:spcAft>
              <a:buClrTx/>
              <a:buSzTx/>
              <a:buFontTx/>
              <a:buNone/>
              <a:tabLst/>
              <a:defRPr/>
            </a:pPr>
            <a:r>
              <a:rPr lang="pt-PT" sz="1200" noProof="0"/>
              <a:t>Outras leis e propostas da UE que podem ser vulneráveis a alteração após a decisão judicial são o projeto de diretiva da UE sobre o tratamento de dados pelas autoridades responsáveis pela aplicação das leis, que está a ser negociado juntamente com uma proposta de regulamento de proteção de dados da UE, um projeto de diretiva PNR da UE, propostas para um Sistema Europeu de Controlo do Financiamento contra do Terrorismo, regras sobre o acesso dos governos à base de dados de aplicação da lei Eurodac das impressões digitais dos requerentes de asilo e propostas para um sistema de entrada-saída para monitorizar viajantes que atravessam as fronteiras da UE.</a:t>
            </a:r>
          </a:p>
          <a:p>
            <a:pPr marL="0" marR="0" indent="0" algn="l" defTabSz="914400" rtl="0" eaLnBrk="0" fontAlgn="base" latinLnBrk="0" hangingPunct="0">
              <a:lnSpc>
                <a:spcPct val="100000"/>
              </a:lnSpc>
              <a:spcBef>
                <a:spcPct val="0"/>
              </a:spcBef>
              <a:spcAft>
                <a:spcPct val="0"/>
              </a:spcAft>
              <a:buClrTx/>
              <a:buSzTx/>
              <a:buFontTx/>
              <a:buNone/>
              <a:tabLst/>
              <a:defRPr/>
            </a:pPr>
            <a:endParaRPr lang="en-US" sz="1200" noProof="0" dirty="0">
              <a:effectLst/>
            </a:endParaRPr>
          </a:p>
          <a:p>
            <a:pPr marL="0" marR="0" indent="0" algn="l" defTabSz="914400" rtl="0" eaLnBrk="0" fontAlgn="base" latinLnBrk="0" hangingPunct="0">
              <a:lnSpc>
                <a:spcPct val="100000"/>
              </a:lnSpc>
              <a:spcBef>
                <a:spcPct val="0"/>
              </a:spcBef>
              <a:spcAft>
                <a:spcPct val="0"/>
              </a:spcAft>
              <a:buClrTx/>
              <a:buSzTx/>
              <a:buFontTx/>
              <a:buNone/>
              <a:tabLst/>
              <a:defRPr/>
            </a:pPr>
            <a:r>
              <a:rPr lang="pt-PT" sz="1200" noProof="0"/>
              <a:t>Em termos do efeito direto sobre as leis nacionais que foram promulgadas para implementar a Diretiva de Retenção de Dados, os países da UE responderam de forma diferente ao julgamento do tribunal. As autoridades de proteção de dados nos Estados-membros afirmaram, de forma geral, que as decisões sobre como preceder cabiam aos legisladores.</a:t>
            </a:r>
          </a:p>
          <a:p>
            <a:pPr marL="0" marR="0" indent="0" algn="l" defTabSz="914400" rtl="0" eaLnBrk="0" fontAlgn="base" latinLnBrk="0" hangingPunct="0">
              <a:lnSpc>
                <a:spcPct val="100000"/>
              </a:lnSpc>
              <a:spcBef>
                <a:spcPct val="0"/>
              </a:spcBef>
              <a:spcAft>
                <a:spcPct val="0"/>
              </a:spcAft>
              <a:buClrTx/>
              <a:buSzTx/>
              <a:buFontTx/>
              <a:buNone/>
              <a:tabLst/>
              <a:defRPr/>
            </a:pPr>
            <a:endParaRPr lang="en-US" sz="1200" noProof="0" dirty="0">
              <a:effectLst/>
            </a:endParaRPr>
          </a:p>
          <a:p>
            <a:pPr marL="0" marR="0" indent="0" algn="l" defTabSz="914400" rtl="0" eaLnBrk="0" fontAlgn="base" latinLnBrk="0" hangingPunct="0">
              <a:lnSpc>
                <a:spcPct val="100000"/>
              </a:lnSpc>
              <a:spcBef>
                <a:spcPct val="0"/>
              </a:spcBef>
              <a:spcAft>
                <a:spcPct val="0"/>
              </a:spcAft>
              <a:buClrTx/>
              <a:buSzTx/>
              <a:buFontTx/>
              <a:buNone/>
              <a:tabLst/>
              <a:defRPr/>
            </a:pPr>
            <a:r>
              <a:rPr lang="pt-PT" sz="1200" noProof="0"/>
              <a:t>Contudo, o estado exato das regras de retenção de dados entre os países europeus é um pouco inseguro como efeito desta decisão. Assim, pode também ser necessário reagir imediatamente e congelar os dados, utilizando as disposições legais da Convenção de Budapeste, mesmo quando se trata de Estados-membros da União Europeia.</a:t>
            </a:r>
          </a:p>
          <a:p>
            <a:endParaRPr lang="en-US" noProof="0" dirty="0"/>
          </a:p>
          <a:p>
            <a:r>
              <a:rPr lang="pt-PT" b="1" u="sng" noProof="0"/>
              <a:t>Estabelecer contactos informais com homólogos apropriadas antes de enviar solicitações formais de MLAT</a:t>
            </a:r>
          </a:p>
          <a:p>
            <a:endParaRPr lang="en-US" noProof="0" dirty="0"/>
          </a:p>
          <a:p>
            <a:r>
              <a:rPr lang="pt-PT" noProof="0"/>
              <a:t>Pode ser interessante entrar em contacto antecipadamente com os correspondentes relevantes para os informar de que irá enviar um pedido de MLAT.</a:t>
            </a:r>
            <a:r>
              <a:rPr lang="pt-PT" baseline="0" noProof="0"/>
              <a:t> Isto irá:</a:t>
            </a:r>
          </a:p>
          <a:p>
            <a:endParaRPr lang="en-US" baseline="0" noProof="0" dirty="0"/>
          </a:p>
          <a:p>
            <a:r>
              <a:rPr lang="pt-PT" baseline="0" noProof="0"/>
              <a:t>	- permitir que o seu homólogo identifique e antecipe o seu pedido de MLAT,</a:t>
            </a:r>
          </a:p>
          <a:p>
            <a:endParaRPr lang="en-US" baseline="0" noProof="0" dirty="0"/>
          </a:p>
          <a:p>
            <a:r>
              <a:rPr lang="pt-PT" baseline="0" noProof="0"/>
              <a:t>	- permitir que tenha uma primeira troca informal com o seu homólogo sobre o conteúdo do caso e as provas de que necessita,</a:t>
            </a:r>
          </a:p>
          <a:p>
            <a:endParaRPr lang="en-US" baseline="0" noProof="0" dirty="0"/>
          </a:p>
          <a:p>
            <a:r>
              <a:rPr lang="pt-PT" baseline="0" noProof="0"/>
              <a:t>	- eventualmente, permita que o seu homólogo comece a trabalhar no caso com antecedência. </a:t>
            </a:r>
          </a:p>
          <a:p>
            <a:endParaRPr lang="en-US" noProof="0" dirty="0"/>
          </a:p>
          <a:p>
            <a:r>
              <a:rPr lang="pt-PT" noProof="0"/>
              <a:t>Para identificar o homólogo relevante, pode ser útil </a:t>
            </a:r>
            <a:r>
              <a:rPr lang="pt-PT" baseline="0" noProof="0"/>
              <a:t>contactar a sua embaixada nacional no estrangeiro, onde é mais provável que um agente da lei ou autoridade judicial seja destacado e será capaz de lhe fornecer informações. A Rede Judiciária Europeia (RJE), em matéria penal, também pode fornecer informações e detalhes de contacto.</a:t>
            </a:r>
          </a:p>
          <a:p>
            <a:endParaRPr lang="en-US" noProof="0" dirty="0"/>
          </a:p>
          <a:p>
            <a:endParaRPr lang="en-US" noProof="0"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109</a:t>
            </a:fld>
            <a:endParaRPr lang="en-US"/>
          </a:p>
        </p:txBody>
      </p:sp>
    </p:spTree>
    <p:extLst>
      <p:ext uri="{BB962C8B-B14F-4D97-AF65-F5344CB8AC3E}">
        <p14:creationId xmlns:p14="http://schemas.microsoft.com/office/powerpoint/2010/main" val="407864944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pt-PT" sz="1200" i="0" u="sng">
                <a:solidFill>
                  <a:schemeClr val="tx1"/>
                </a:solidFill>
                <a:latin typeface="+mn-lt"/>
                <a:ea typeface="ＭＳ Ｐゴシック" pitchFamily="-65" charset="-128"/>
                <a:cs typeface="ＭＳ Ｐゴシック" pitchFamily="-65" charset="-128"/>
              </a:rPr>
              <a:t>Jurisdição</a:t>
            </a:r>
          </a:p>
          <a:p>
            <a:endParaRPr lang="en-GB" i="0" dirty="0">
              <a:effectLst/>
            </a:endParaRPr>
          </a:p>
          <a:p>
            <a:r>
              <a:rPr lang="pt-PT" sz="1200" i="0">
                <a:solidFill>
                  <a:schemeClr val="tx1"/>
                </a:solidFill>
                <a:latin typeface="+mn-lt"/>
                <a:ea typeface="ＭＳ Ｐゴシック" pitchFamily="-65" charset="-128"/>
                <a:cs typeface="ＭＳ Ｐゴシック" pitchFamily="-65" charset="-128"/>
              </a:rPr>
              <a:t>Uma das principais questões em assuntos relacionados ao cibercrime e às provas eletrónicas é a identificação apropriada da jurisdição. Vários fatores são relevantes ao determinar a jurisdição, incluindo:</a:t>
            </a:r>
          </a:p>
          <a:p>
            <a:pPr lvl="0"/>
            <a:r>
              <a:rPr lang="pt-PT" sz="1200" i="0">
                <a:solidFill>
                  <a:schemeClr val="tx1"/>
                </a:solidFill>
                <a:latin typeface="+mn-lt"/>
                <a:ea typeface="ＭＳ Ｐゴシック" pitchFamily="-65" charset="-128"/>
                <a:cs typeface="ＭＳ Ｐゴシック" pitchFamily="-65" charset="-128"/>
              </a:rPr>
              <a:t>-          Localização das provas</a:t>
            </a:r>
          </a:p>
          <a:p>
            <a:pPr lvl="0"/>
            <a:r>
              <a:rPr lang="pt-PT" sz="1200" i="0">
                <a:solidFill>
                  <a:schemeClr val="tx1"/>
                </a:solidFill>
                <a:latin typeface="+mn-lt"/>
                <a:ea typeface="ＭＳ Ｐゴシック" pitchFamily="-65" charset="-128"/>
                <a:cs typeface="ＭＳ Ｐゴシック" pitchFamily="-65" charset="-128"/>
              </a:rPr>
              <a:t>-          Localização das dos autores dos crimes</a:t>
            </a:r>
          </a:p>
          <a:p>
            <a:pPr lvl="0"/>
            <a:r>
              <a:rPr lang="pt-PT" sz="1200" i="0">
                <a:solidFill>
                  <a:schemeClr val="tx1"/>
                </a:solidFill>
                <a:latin typeface="+mn-lt"/>
                <a:ea typeface="ＭＳ Ｐゴシック" pitchFamily="-65" charset="-128"/>
                <a:cs typeface="ＭＳ Ｐゴシック" pitchFamily="-65" charset="-128"/>
              </a:rPr>
              <a:t>-          Localização das vítimas</a:t>
            </a:r>
          </a:p>
          <a:p>
            <a:pPr lvl="0"/>
            <a:r>
              <a:rPr lang="pt-PT" sz="1200" i="0">
                <a:solidFill>
                  <a:schemeClr val="tx1"/>
                </a:solidFill>
                <a:latin typeface="+mn-lt"/>
                <a:ea typeface="ＭＳ Ｐゴシック" pitchFamily="-65" charset="-128"/>
                <a:cs typeface="ＭＳ Ｐゴシック" pitchFamily="-65" charset="-128"/>
              </a:rPr>
              <a:t>-          Propriedade dos dados</a:t>
            </a:r>
          </a:p>
          <a:p>
            <a:pPr lvl="0"/>
            <a:r>
              <a:rPr lang="pt-PT" sz="1200" i="0">
                <a:solidFill>
                  <a:schemeClr val="tx1"/>
                </a:solidFill>
                <a:latin typeface="+mn-lt"/>
                <a:ea typeface="ＭＳ Ｐゴシック" pitchFamily="-65" charset="-128"/>
                <a:cs typeface="ＭＳ Ｐゴシック" pitchFamily="-65" charset="-128"/>
              </a:rPr>
              <a:t>-          Localização física do prestador de serviços</a:t>
            </a:r>
          </a:p>
          <a:p>
            <a:pPr lvl="0"/>
            <a:r>
              <a:rPr lang="pt-PT" sz="1200" i="0">
                <a:solidFill>
                  <a:schemeClr val="tx1"/>
                </a:solidFill>
                <a:latin typeface="+mn-lt"/>
                <a:ea typeface="ＭＳ Ｐゴシック" pitchFamily="-65" charset="-128"/>
                <a:cs typeface="ＭＳ Ｐゴシック" pitchFamily="-65" charset="-128"/>
              </a:rPr>
              <a:t>-          Residência legal dos prestadores de serviços</a:t>
            </a:r>
          </a:p>
          <a:p>
            <a:r>
              <a:rPr lang="pt-PT" sz="1200" i="0">
                <a:solidFill>
                  <a:schemeClr val="tx1"/>
                </a:solidFill>
                <a:latin typeface="+mn-lt"/>
                <a:ea typeface="ＭＳ Ｐゴシック" pitchFamily="-65" charset="-128"/>
                <a:cs typeface="ＭＳ Ｐゴシック" pitchFamily="-65" charset="-128"/>
              </a:rPr>
              <a:t>Conforme observado no trabalho realizado pelo Grupo de Provas em Nuvem, estes desafios são particularmente relevantes, dada a natureza dos dados em nuvem.</a:t>
            </a:r>
          </a:p>
          <a:p>
            <a:endParaRPr lang="en-GB" sz="1200" i="0" u="sng" kern="1200" dirty="0">
              <a:solidFill>
                <a:schemeClr val="tx1"/>
              </a:solidFill>
              <a:effectLst/>
              <a:latin typeface="+mn-lt"/>
              <a:ea typeface="ＭＳ Ｐゴシック" pitchFamily="-65" charset="-128"/>
              <a:cs typeface="ＭＳ Ｐゴシック" pitchFamily="-65" charset="-128"/>
            </a:endParaRPr>
          </a:p>
          <a:p>
            <a:r>
              <a:rPr lang="pt-PT" sz="1200" i="0" u="sng">
                <a:solidFill>
                  <a:schemeClr val="tx1"/>
                </a:solidFill>
                <a:latin typeface="+mn-lt"/>
                <a:ea typeface="ＭＳ Ｐゴシック" pitchFamily="-65" charset="-128"/>
                <a:cs typeface="ＭＳ Ｐゴシック" pitchFamily="-65" charset="-128"/>
              </a:rPr>
              <a:t>Fusos horários</a:t>
            </a:r>
          </a:p>
          <a:p>
            <a:r>
              <a:rPr lang="pt-PT" sz="1200" i="0">
                <a:solidFill>
                  <a:schemeClr val="tx1"/>
                </a:solidFill>
                <a:latin typeface="+mn-lt"/>
                <a:ea typeface="ＭＳ Ｐゴシック" pitchFamily="-65" charset="-128"/>
                <a:cs typeface="ＭＳ Ｐゴシック" pitchFamily="-65" charset="-128"/>
              </a:rPr>
              <a:t>A cooperação internacional exige a compreensão de que um local em que pode estar a solicitar cooperação pode estar a funcionar num fuso horário diferente, o que pode resultar em atrasos na receção de respostas a solicitações ou, em certos casos, até mesmo nas solicitações. Algumas jurisdições têm pontos de contacto 24/7 que podem estar autorizados a receber e responder rapidamente a solicitações urgentes. No entanto, outras jurisdições podem até não ter acesso a chamadas telefónicas internacionais, tornando a cooperação difícil e cara. </a:t>
            </a:r>
          </a:p>
          <a:p>
            <a:endParaRPr lang="en-U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110</a:t>
            </a:fld>
            <a:endParaRPr lang="en-US"/>
          </a:p>
        </p:txBody>
      </p:sp>
    </p:spTree>
    <p:extLst>
      <p:ext uri="{BB962C8B-B14F-4D97-AF65-F5344CB8AC3E}">
        <p14:creationId xmlns:p14="http://schemas.microsoft.com/office/powerpoint/2010/main" val="148702003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pt-PT" b="1" u="sng"/>
              <a:t>Tradução de documentos</a:t>
            </a:r>
          </a:p>
          <a:p>
            <a:endParaRPr lang="en-US" dirty="0"/>
          </a:p>
          <a:p>
            <a:r>
              <a:rPr lang="pt-PT"/>
              <a:t>As convenções bilaterais e multilaterais </a:t>
            </a:r>
            <a:r>
              <a:rPr lang="pt-PT" baseline="0"/>
              <a:t>normalmente especificam em que idiomas as solicitações de MLAT podem ser trocadas e se a tradução é necessária ou não. Por exemplo, o </a:t>
            </a:r>
            <a:r>
              <a:rPr lang="pt-PT" sz="1200" u="none" baseline="0" noProof="0"/>
              <a:t>Artigo 5 da Convenção sobre Assistência Legal Mútua entre Estados Membros da União Europeia (29 de maio de 2000) prevê que, se existirem razões para acreditar que o destinatário não entende a linguagem de um documento, o documento ou pelo menos passagens importantes do documento devem ser traduzidas.</a:t>
            </a:r>
          </a:p>
          <a:p>
            <a:endParaRPr lang="en-US" dirty="0"/>
          </a:p>
          <a:p>
            <a:r>
              <a:rPr lang="pt-PT"/>
              <a:t>Como as </a:t>
            </a:r>
            <a:r>
              <a:rPr lang="pt-PT" baseline="0"/>
              <a:t>investigações de cibercriminosos podem implicar muita cooperação internacional, é importante identificar tradutores cujo trabalho sabe que é bom e que também são capazes de traduzir alguns dos termos mais técnicos que por vezes aparecem nos pedidos de MLAT do cibercriminoso. </a:t>
            </a:r>
          </a:p>
          <a:p>
            <a:endParaRPr lang="en-US" baseline="0" dirty="0"/>
          </a:p>
          <a:p>
            <a:r>
              <a:rPr lang="pt-PT" b="1" u="sng" baseline="0"/>
              <a:t>Barreiras linguísticas</a:t>
            </a:r>
          </a:p>
          <a:p>
            <a:endParaRPr lang="en-US" baseline="0" dirty="0"/>
          </a:p>
          <a:p>
            <a:r>
              <a:rPr lang="pt-PT" baseline="0"/>
              <a:t>Muitas solicitações do MLAT especificam os idiomas em que os agentes da autoridade competentes e os procuradores podem comunicar. </a:t>
            </a:r>
          </a:p>
          <a:p>
            <a:endParaRPr lang="en-US" baseline="0" dirty="0"/>
          </a:p>
          <a:p>
            <a:r>
              <a:rPr lang="pt-PT" baseline="0"/>
              <a:t>Se estiver a comunicar por telefone, pode ser interessante preparar antecipadamente o que precisa de dizer e os termos técnicos ou legais que são apropriados. </a:t>
            </a:r>
          </a:p>
          <a:p>
            <a:endParaRPr lang="en-US" baseline="0" dirty="0"/>
          </a:p>
          <a:p>
            <a:r>
              <a:rPr lang="pt-PT" baseline="0"/>
              <a:t>Às vezes, também pode ser mais fácil comunicar num idioma estrangeiro por e-mail.</a:t>
            </a:r>
          </a:p>
          <a:p>
            <a:endParaRPr lang="en-US" baseline="0" dirty="0"/>
          </a:p>
          <a:p>
            <a:endParaRPr lang="en-US" dirty="0"/>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111</a:t>
            </a:fld>
            <a:endParaRPr lang="en-US"/>
          </a:p>
        </p:txBody>
      </p:sp>
    </p:spTree>
    <p:extLst>
      <p:ext uri="{BB962C8B-B14F-4D97-AF65-F5344CB8AC3E}">
        <p14:creationId xmlns:p14="http://schemas.microsoft.com/office/powerpoint/2010/main" val="2391250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7F985A80-396C-432A-AED1-BB91A46A9726}"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65D87E4E-3D49-4E25-B91F-1AF555572B9A}"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1FA30660-A67E-4513-A4DA-263C7D4FFDA1}"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02A1A101-F5D9-4E0F-A2E3-31653A394A9B}"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F237E559-1D42-4C9E-AF2B-8C267B8483A3}"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1D44EE50-C615-4D24-A3C7-A3917EF0D195}" type="datetime1">
              <a:rPr lang="en-US" smtClean="0"/>
              <a:t>12-Oct-18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73BDF75B-5A96-4B4E-909F-7188D5946C4A}" type="datetime1">
              <a:rPr lang="en-US" smtClean="0"/>
              <a:t>12-Oct-18</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US"/>
          </a:p>
        </p:txBody>
      </p:sp>
      <p:sp>
        <p:nvSpPr>
          <p:cNvPr id="9" name="Slide Number Placeholder 5"/>
          <p:cNvSpPr>
            <a:spLocks noGrp="1"/>
          </p:cNvSpPr>
          <p:nvPr>
            <p:ph type="sldNum" sz="quarter" idx="12" hasCustomPrompt="1"/>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CC745634-5B54-4CAE-83D1-A8AF6AAE209A}" type="datetime1">
              <a:rPr lang="en-US" smtClean="0"/>
              <a:t>12-Oct-18</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US"/>
          </a:p>
        </p:txBody>
      </p:sp>
      <p:sp>
        <p:nvSpPr>
          <p:cNvPr id="5" name="Slide Number Placeholder 5"/>
          <p:cNvSpPr>
            <a:spLocks noGrp="1"/>
          </p:cNvSpPr>
          <p:nvPr>
            <p:ph type="sldNum" sz="quarter" idx="12" hasCustomPrompt="1"/>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4BF79A50-A670-4F3D-AEBB-FB493323224A}" type="datetime1">
              <a:rPr lang="en-US" smtClean="0"/>
              <a:t>12-Oct-18</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US"/>
          </a:p>
        </p:txBody>
      </p:sp>
      <p:sp>
        <p:nvSpPr>
          <p:cNvPr id="4" name="Slide Number Placeholder 5"/>
          <p:cNvSpPr>
            <a:spLocks noGrp="1"/>
          </p:cNvSpPr>
          <p:nvPr>
            <p:ph type="sldNum" sz="quarter" idx="12" hasCustomPrompt="1"/>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4292BC24-DDCD-4AF4-94D4-31CBBA7DC30E}" type="datetime1">
              <a:rPr lang="en-US" smtClean="0"/>
              <a:t>12-Oct-18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99F740F2-BF0B-43DC-8CFA-2E210D9DDBF7}" type="datetime1">
              <a:rPr lang="en-US" smtClean="0"/>
              <a:t>12-Oct-18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12-Oct-18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png"/></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idx="4294967295"/>
          </p:nvPr>
        </p:nvSpPr>
        <p:spPr>
          <a:xfrm>
            <a:off x="685800" y="2130425"/>
            <a:ext cx="7772400" cy="1470025"/>
          </a:xfrm>
        </p:spPr>
        <p:txBody>
          <a:bodyPr/>
          <a:lstStyle/>
          <a:p>
            <a:r>
              <a:rPr lang="pt-PT"/>
              <a:t>Formação de Introdução sobre Cibercrime para Juízes e Procuradores</a:t>
            </a:r>
          </a:p>
        </p:txBody>
      </p:sp>
      <p:sp>
        <p:nvSpPr>
          <p:cNvPr id="3" name="Subtitle 2"/>
          <p:cNvSpPr>
            <a:spLocks noGrp="1"/>
          </p:cNvSpPr>
          <p:nvPr>
            <p:ph type="subTitle" idx="4294967295"/>
          </p:nvPr>
        </p:nvSpPr>
        <p:spPr>
          <a:xfrm>
            <a:off x="1371600" y="3886200"/>
            <a:ext cx="6400800" cy="1752600"/>
          </a:xfrm>
        </p:spPr>
        <p:txBody>
          <a:bodyPr>
            <a:normAutofit/>
          </a:bodyPr>
          <a:lstStyle/>
          <a:p>
            <a:pPr marL="0" indent="0" algn="ctr">
              <a:buFont typeface="Arial" charset="0"/>
              <a:buNone/>
              <a:defRPr/>
            </a:pPr>
            <a:r>
              <a:rPr lang="pt-PT">
                <a:solidFill>
                  <a:srgbClr val="898989"/>
                </a:solidFill>
                <a:latin typeface="+mj-lt"/>
                <a:ea typeface="+mn-ea"/>
                <a:cs typeface="+mn-cs"/>
              </a:rPr>
              <a:t>Sessão 1.4.1 </a:t>
            </a:r>
          </a:p>
          <a:p>
            <a:pPr marL="0" indent="0" algn="ctr">
              <a:buFont typeface="Arial" charset="0"/>
              <a:buNone/>
              <a:defRPr/>
            </a:pPr>
            <a:r>
              <a:rPr lang="pt-PT">
                <a:solidFill>
                  <a:srgbClr val="898989"/>
                </a:solidFill>
                <a:latin typeface="+mj-lt"/>
                <a:ea typeface="+mn-ea"/>
                <a:cs typeface="+mn-cs"/>
              </a:rPr>
              <a:t>Cooperação internacional</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637215"/>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r>
              <a:rPr lang="pt-PT"/>
              <a:t>!</a:t>
            </a:r>
            <a:fld id="{0E1F2CE5-82EE-4D86-A1BA-A62E2F853B8E}"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p:cNvSpPr>
            <a:spLocks noGrp="1"/>
          </p:cNvSpPr>
          <p:nvPr>
            <p:ph type="sldNum" sz="quarter" idx="12"/>
          </p:nvPr>
        </p:nvSpPr>
        <p:spPr>
          <a:xfrm>
            <a:off x="8748464" y="6525344"/>
            <a:ext cx="395536" cy="365125"/>
          </a:xfrm>
        </p:spPr>
        <p:txBody>
          <a:bodyPr/>
          <a:lstStyle/>
          <a:p>
            <a:fld id="{73E30929-E024-4B92-8B33-D357879BF337}" type="slidenum">
              <a:rPr lang="fr-FR" sz="1000" smtClean="0">
                <a:solidFill>
                  <a:schemeClr val="bg1"/>
                </a:solidFill>
              </a:rPr>
              <a:t>10</a:t>
            </a:fld>
            <a:endParaRPr lang="fr-FR" sz="1000">
              <a:solidFill>
                <a:schemeClr val="bg1"/>
              </a:solidFill>
            </a:endParaRPr>
          </a:p>
        </p:txBody>
      </p:sp>
      <p:sp>
        <p:nvSpPr>
          <p:cNvPr id="10" name="Rectangle 2"/>
          <p:cNvSpPr txBox="1">
            <a:spLocks noChangeArrowheads="1"/>
          </p:cNvSpPr>
          <p:nvPr/>
        </p:nvSpPr>
        <p:spPr>
          <a:xfrm>
            <a:off x="1907704" y="2739977"/>
            <a:ext cx="5741264" cy="31850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pt-PT" sz="5400">
                <a:latin typeface="Times New Roman" panose="02020603050405020304" pitchFamily="18" charset="0"/>
                <a:cs typeface="Times New Roman" panose="02020603050405020304" pitchFamily="18" charset="0"/>
              </a:rPr>
              <a:t>Exemplos:</a:t>
            </a:r>
          </a:p>
        </p:txBody>
      </p:sp>
      <p:pic>
        <p:nvPicPr>
          <p:cNvPr id="14" name="Picture 2" descr="https://encrypted-tbn3.gstatic.com/images?q=tbn:ANd9GcS8kc6MxOjYbIoUYYIAChLtSjGs_gPhuFMYixWcIwOKi5JQADMlV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23" y="569655"/>
            <a:ext cx="2200970" cy="178177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https://encrypted-tbn2.gstatic.com/images?q=tbn:ANd9GcS-47cvYfUBHhv_YFWyDi1gecyRzh5G7zQH_UfPj54XZop_gOekn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49090" y="366643"/>
            <a:ext cx="2695991" cy="152382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https://encrypted-tbn1.gstatic.com/images?q=tbn:ANd9GcS-PUjVyE7OlcLxkjo1Wa6hn7qRvVRkEanvr7qBiuskAJLteLjvX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7892" y="2047163"/>
            <a:ext cx="2016224" cy="219879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s://encrypted-tbn1.gstatic.com/images?q=tbn:ANd9GcT5TfcLOPwleUQ6A29NC_MRA2klBoam8KoYokOoJYcAq2EPuXH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792956"/>
            <a:ext cx="2868612"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http://www.ungift.org/images/knowledgehub/OSCE5.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6549" y="358910"/>
            <a:ext cx="26670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C:\Users\Branko Stamenkovic\Desktop\interpol_logo_by_sparviero_sm79-d4flh4g.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9346" y="3987088"/>
            <a:ext cx="3268663"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73755" y="4435521"/>
            <a:ext cx="2356869" cy="2082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Slide Number Placeholder 1"/>
          <p:cNvSpPr txBox="1">
            <a:spLocks/>
          </p:cNvSpPr>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defRPr/>
            </a:pPr>
            <a:r>
              <a:rPr lang="pt-PT"/>
              <a:t>!</a:t>
            </a:r>
            <a:fld id="{0E62E50F-F83A-42AC-8BE7-462956D58F63}" type="slidenum">
              <a:rPr lang="en-US" smtClean="0"/>
              <a:pPr>
                <a:defRPr/>
              </a:pPr>
              <a:t>10</a:t>
            </a:fld>
            <a:endParaRPr lang="en-US"/>
          </a:p>
        </p:txBody>
      </p:sp>
    </p:spTree>
    <p:extLst>
      <p:ext uri="{BB962C8B-B14F-4D97-AF65-F5344CB8AC3E}">
        <p14:creationId xmlns:p14="http://schemas.microsoft.com/office/powerpoint/2010/main" val="373759762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1506" name="Marcador de Posição de Conteúdo 2"/>
          <p:cNvSpPr>
            <a:spLocks noGrp="1"/>
          </p:cNvSpPr>
          <p:nvPr>
            <p:ph idx="1"/>
          </p:nvPr>
        </p:nvSpPr>
        <p:spPr>
          <a:xfrm>
            <a:off x="457200" y="1927274"/>
            <a:ext cx="8229600" cy="4198889"/>
          </a:xfrm>
        </p:spPr>
        <p:txBody>
          <a:bodyPr/>
          <a:lstStyle/>
          <a:p>
            <a:pPr>
              <a:spcBef>
                <a:spcPts val="600"/>
              </a:spcBef>
              <a:spcAft>
                <a:spcPts val="1200"/>
              </a:spcAft>
            </a:pPr>
            <a:r>
              <a:rPr lang="pt-PT" sz="2400" b="1"/>
              <a:t>Referência às disposições legais nacionais aplicáveis</a:t>
            </a:r>
            <a:r>
              <a:rPr lang="pt-PT" sz="2400"/>
              <a:t> - texto integral de todas as disposições legais relevantes sob investigação/processo, incluindo as disposições de sentença aplicáveis. </a:t>
            </a:r>
          </a:p>
          <a:p>
            <a:pPr>
              <a:spcBef>
                <a:spcPts val="600"/>
              </a:spcBef>
              <a:spcAft>
                <a:spcPts val="1200"/>
              </a:spcAft>
            </a:pPr>
            <a:r>
              <a:rPr lang="pt-PT" sz="2400" b="1"/>
              <a:t>Identificação precisa da assistência solicitada</a:t>
            </a:r>
            <a:r>
              <a:rPr lang="pt-PT" sz="2400"/>
              <a:t> - o que está à procura exatamente.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100</a:t>
            </a:fld>
            <a:endParaRPr lang="en-US"/>
          </a:p>
        </p:txBody>
      </p:sp>
    </p:spTree>
    <p:extLst>
      <p:ext uri="{BB962C8B-B14F-4D97-AF65-F5344CB8AC3E}">
        <p14:creationId xmlns:p14="http://schemas.microsoft.com/office/powerpoint/2010/main" val="192198577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2530" name="Marcador de Posição de Conteúdo 2"/>
          <p:cNvSpPr>
            <a:spLocks noGrp="1"/>
          </p:cNvSpPr>
          <p:nvPr>
            <p:ph idx="1"/>
          </p:nvPr>
        </p:nvSpPr>
        <p:spPr>
          <a:xfrm>
            <a:off x="457200" y="2124222"/>
            <a:ext cx="8229600" cy="4001941"/>
          </a:xfrm>
        </p:spPr>
        <p:txBody>
          <a:bodyPr/>
          <a:lstStyle/>
          <a:p>
            <a:pPr marL="0" indent="0">
              <a:buNone/>
            </a:pPr>
            <a:r>
              <a:rPr lang="pt-PT" i="1"/>
              <a:t>Forneça as seguintes informações: </a:t>
            </a:r>
          </a:p>
          <a:p>
            <a:endParaRPr lang="en-GB" dirty="0"/>
          </a:p>
          <a:p>
            <a:r>
              <a:rPr lang="pt-PT"/>
              <a:t>Relativas a </a:t>
            </a:r>
            <a:r>
              <a:rPr lang="pt-PT" b="1"/>
              <a:t>depoimentos de testemunhas/testemunhos</a:t>
            </a:r>
            <a:r>
              <a:rPr lang="pt-PT"/>
              <a:t>: </a:t>
            </a:r>
          </a:p>
          <a:p>
            <a:pPr lvl="1"/>
            <a:r>
              <a:rPr lang="pt-PT"/>
              <a:t> Localização da pessoa</a:t>
            </a:r>
          </a:p>
          <a:p>
            <a:pPr lvl="1"/>
            <a:r>
              <a:rPr lang="pt-PT"/>
              <a:t>Regras processuais nacionais relacionadas com a testemunha </a:t>
            </a:r>
          </a:p>
          <a:p>
            <a:pPr lvl="1"/>
            <a:r>
              <a:rPr lang="pt-PT"/>
              <a:t>As informações específicas e a lista de questões a colocar à testemunha</a:t>
            </a:r>
          </a:p>
          <a:p>
            <a:endParaRPr lang="en-GB"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101</a:t>
            </a:fld>
            <a:endParaRPr lang="en-US"/>
          </a:p>
        </p:txBody>
      </p:sp>
    </p:spTree>
    <p:extLst>
      <p:ext uri="{BB962C8B-B14F-4D97-AF65-F5344CB8AC3E}">
        <p14:creationId xmlns:p14="http://schemas.microsoft.com/office/powerpoint/2010/main" val="210402169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3554" name="Marcador de Posição de Conteúdo 2"/>
          <p:cNvSpPr>
            <a:spLocks noGrp="1"/>
          </p:cNvSpPr>
          <p:nvPr>
            <p:ph idx="1"/>
          </p:nvPr>
        </p:nvSpPr>
        <p:spPr>
          <a:xfrm>
            <a:off x="457200" y="2011680"/>
            <a:ext cx="8229600" cy="4114483"/>
          </a:xfrm>
        </p:spPr>
        <p:txBody>
          <a:bodyPr/>
          <a:lstStyle/>
          <a:p>
            <a:pPr marL="0" indent="0">
              <a:buNone/>
            </a:pPr>
            <a:r>
              <a:rPr lang="pt-PT" i="1"/>
              <a:t>Forneça as seguintes informações: </a:t>
            </a:r>
          </a:p>
          <a:p>
            <a:endParaRPr lang="en-GB" dirty="0"/>
          </a:p>
          <a:p>
            <a:r>
              <a:rPr lang="pt-PT"/>
              <a:t>Relativas a </a:t>
            </a:r>
            <a:r>
              <a:rPr lang="pt-PT" b="1"/>
              <a:t>provas documentais</a:t>
            </a:r>
            <a:r>
              <a:rPr lang="pt-PT"/>
              <a:t>: </a:t>
            </a:r>
          </a:p>
          <a:p>
            <a:pPr lvl="1"/>
            <a:r>
              <a:rPr lang="pt-PT"/>
              <a:t> Uma indicação clara dos documentos a adquirir </a:t>
            </a:r>
          </a:p>
          <a:p>
            <a:pPr lvl="1"/>
            <a:r>
              <a:rPr lang="pt-PT"/>
              <a:t> Uma indicação clara do local onde os documentos/itens/provas podem ser encontrados ou a pessoa ou entidade que os detém</a:t>
            </a:r>
          </a:p>
          <a:p>
            <a:endParaRPr lang="en-GB"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102</a:t>
            </a:fld>
            <a:endParaRPr lang="en-US"/>
          </a:p>
        </p:txBody>
      </p:sp>
    </p:spTree>
    <p:extLst>
      <p:ext uri="{BB962C8B-B14F-4D97-AF65-F5344CB8AC3E}">
        <p14:creationId xmlns:p14="http://schemas.microsoft.com/office/powerpoint/2010/main" val="172853105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4578" name="Marcador de Posição de Conteúdo 2"/>
          <p:cNvSpPr>
            <a:spLocks noGrp="1"/>
          </p:cNvSpPr>
          <p:nvPr>
            <p:ph idx="1"/>
          </p:nvPr>
        </p:nvSpPr>
        <p:spPr>
          <a:xfrm>
            <a:off x="457200" y="1800665"/>
            <a:ext cx="8229600" cy="4325498"/>
          </a:xfrm>
        </p:spPr>
        <p:txBody>
          <a:bodyPr/>
          <a:lstStyle/>
          <a:p>
            <a:pPr marL="0" indent="0">
              <a:buNone/>
            </a:pPr>
            <a:r>
              <a:rPr lang="pt-PT" sz="2800" i="1" dirty="0"/>
              <a:t>Forneça as seguintes informações: </a:t>
            </a:r>
          </a:p>
          <a:p>
            <a:r>
              <a:rPr lang="pt-PT" sz="2400" dirty="0"/>
              <a:t>Relativas a </a:t>
            </a:r>
            <a:r>
              <a:rPr lang="pt-PT" sz="2400" b="1" dirty="0"/>
              <a:t>provas eletrónicas</a:t>
            </a:r>
            <a:r>
              <a:rPr lang="pt-PT" sz="2400" dirty="0"/>
              <a:t>: </a:t>
            </a:r>
          </a:p>
          <a:p>
            <a:pPr lvl="1"/>
            <a:r>
              <a:rPr lang="pt-PT" sz="2400" dirty="0"/>
              <a:t>Especifique o máximo de detalhes possíveis relacionados com as provas eletrónicas a adquirir, forneça as </a:t>
            </a:r>
            <a:r>
              <a:rPr lang="pt-PT" sz="2400" b="1" dirty="0"/>
              <a:t>informações técnicas</a:t>
            </a:r>
            <a:r>
              <a:rPr lang="pt-PT" sz="2400" dirty="0"/>
              <a:t> necessárias relativas às provas procuradas, se disponíveis (</a:t>
            </a:r>
            <a:r>
              <a:rPr lang="pt-PT" sz="2400" b="1" dirty="0" err="1"/>
              <a:t>servidor/hora</a:t>
            </a:r>
            <a:r>
              <a:rPr lang="pt-PT" sz="2400" b="1" dirty="0"/>
              <a:t> do sistema, estrutura de tempo, detalhes de identificação, como endereços IP e MAC, endereço de e-mail, detalhes da conta do utilizador, etc.</a:t>
            </a:r>
            <a:r>
              <a:rPr lang="pt-PT" sz="2400" dirty="0"/>
              <a:t>)</a:t>
            </a:r>
          </a:p>
          <a:p>
            <a:pPr lvl="1"/>
            <a:r>
              <a:rPr lang="pt-PT" sz="2400" dirty="0"/>
              <a:t>Indique os detalhes e o local em que os </a:t>
            </a:r>
            <a:r>
              <a:rPr lang="pt-PT" sz="2400" dirty="0" err="1"/>
              <a:t>documentos/itens/provas</a:t>
            </a:r>
            <a:r>
              <a:rPr lang="pt-PT" sz="2400" dirty="0"/>
              <a:t> podem ser encontrados ou a pessoa ou entidade que os detém </a:t>
            </a:r>
          </a:p>
          <a:p>
            <a:endParaRPr lang="en-GB" sz="2800"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103</a:t>
            </a:fld>
            <a:endParaRPr lang="en-US"/>
          </a:p>
        </p:txBody>
      </p:sp>
    </p:spTree>
    <p:extLst>
      <p:ext uri="{BB962C8B-B14F-4D97-AF65-F5344CB8AC3E}">
        <p14:creationId xmlns:p14="http://schemas.microsoft.com/office/powerpoint/2010/main" val="266429853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5602" name="Marcador de Posição de Conteúdo 2"/>
          <p:cNvSpPr>
            <a:spLocks noGrp="1"/>
          </p:cNvSpPr>
          <p:nvPr>
            <p:ph idx="1"/>
          </p:nvPr>
        </p:nvSpPr>
        <p:spPr>
          <a:xfrm>
            <a:off x="457200" y="1814732"/>
            <a:ext cx="8229600" cy="4311431"/>
          </a:xfrm>
        </p:spPr>
        <p:txBody>
          <a:bodyPr/>
          <a:lstStyle/>
          <a:p>
            <a:pPr marL="0" indent="0">
              <a:buNone/>
            </a:pPr>
            <a:r>
              <a:rPr lang="pt-PT" i="1"/>
              <a:t>Forneça as seguintes informações: </a:t>
            </a:r>
          </a:p>
          <a:p>
            <a:endParaRPr lang="pt-PT" dirty="0"/>
          </a:p>
          <a:p>
            <a:r>
              <a:rPr lang="pt-PT" sz="2800"/>
              <a:t>Relativas à </a:t>
            </a:r>
            <a:r>
              <a:rPr lang="pt-PT" sz="2800" b="1"/>
              <a:t>execução de um mandado de busca</a:t>
            </a:r>
            <a:r>
              <a:rPr lang="pt-PT" sz="2800"/>
              <a:t>: </a:t>
            </a:r>
          </a:p>
          <a:p>
            <a:pPr lvl="1"/>
            <a:r>
              <a:rPr lang="pt-PT" sz="2400"/>
              <a:t> anexar um mandado de busca válido emitido pela autoridade judicial interna </a:t>
            </a:r>
          </a:p>
          <a:p>
            <a:pPr lvl="1"/>
            <a:r>
              <a:rPr lang="pt-PT" sz="2400"/>
              <a:t>fornecer indicações precisas dos locais e objetos a pesquisar </a:t>
            </a:r>
          </a:p>
          <a:p>
            <a:pPr lvl="1"/>
            <a:r>
              <a:rPr lang="pt-PT" sz="2400"/>
              <a:t>especificar regras detalhadas a seguir na realização da pesquisa</a:t>
            </a:r>
          </a:p>
          <a:p>
            <a:pPr lvl="1"/>
            <a:r>
              <a:rPr lang="pt-PT" sz="2400"/>
              <a:t>fornecer indicações precisas sobre as provas a pesquisar</a:t>
            </a:r>
          </a:p>
          <a:p>
            <a:endParaRPr lang="en-GB" dirty="0">
              <a:solidFill>
                <a:srgbClr val="FF0000"/>
              </a:solidFill>
            </a:endParaRP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104</a:t>
            </a:fld>
            <a:endParaRPr lang="en-US"/>
          </a:p>
        </p:txBody>
      </p:sp>
    </p:spTree>
    <p:extLst>
      <p:ext uri="{BB962C8B-B14F-4D97-AF65-F5344CB8AC3E}">
        <p14:creationId xmlns:p14="http://schemas.microsoft.com/office/powerpoint/2010/main" val="228731236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6626" name="Marcador de Posição de Conteúdo 2"/>
          <p:cNvSpPr>
            <a:spLocks noGrp="1"/>
          </p:cNvSpPr>
          <p:nvPr>
            <p:ph idx="1"/>
          </p:nvPr>
        </p:nvSpPr>
        <p:spPr>
          <a:xfrm>
            <a:off x="457200" y="1871003"/>
            <a:ext cx="8229600" cy="4255160"/>
          </a:xfrm>
        </p:spPr>
        <p:txBody>
          <a:bodyPr/>
          <a:lstStyle/>
          <a:p>
            <a:pPr marL="0" indent="0">
              <a:buNone/>
            </a:pPr>
            <a:r>
              <a:rPr lang="pt-PT" i="1"/>
              <a:t>Forneça as seguintes informações:</a:t>
            </a:r>
          </a:p>
          <a:p>
            <a:endParaRPr lang="en-GB" dirty="0"/>
          </a:p>
          <a:p>
            <a:r>
              <a:rPr lang="pt-PT"/>
              <a:t>Relativas a </a:t>
            </a:r>
            <a:r>
              <a:rPr lang="pt-PT" b="1"/>
              <a:t>apreensão</a:t>
            </a:r>
            <a:r>
              <a:rPr lang="pt-PT"/>
              <a:t>: </a:t>
            </a:r>
          </a:p>
          <a:p>
            <a:pPr lvl="1"/>
            <a:r>
              <a:rPr lang="pt-PT"/>
              <a:t>fornecer uma cópia da decisão de apreensão válida emitida pela autoridade judicial nacional </a:t>
            </a:r>
          </a:p>
          <a:p>
            <a:pPr lvl="1"/>
            <a:r>
              <a:rPr lang="pt-PT"/>
              <a:t>indicações precisas dos itens a serem apreendidos/confiscados </a:t>
            </a:r>
          </a:p>
          <a:p>
            <a:pPr lvl="1"/>
            <a:r>
              <a:rPr lang="pt-PT"/>
              <a:t>indicar quaisquer </a:t>
            </a:r>
            <a:r>
              <a:rPr lang="pt-PT" b="1"/>
              <a:t>regras específicas, se necessário, na realização da pesquisa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105</a:t>
            </a:fld>
            <a:endParaRPr lang="en-US"/>
          </a:p>
        </p:txBody>
      </p:sp>
    </p:spTree>
    <p:extLst>
      <p:ext uri="{BB962C8B-B14F-4D97-AF65-F5344CB8AC3E}">
        <p14:creationId xmlns:p14="http://schemas.microsoft.com/office/powerpoint/2010/main" val="314936096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7650" name="Marcador de Posição de Conteúdo 2"/>
          <p:cNvSpPr>
            <a:spLocks noGrp="1"/>
          </p:cNvSpPr>
          <p:nvPr>
            <p:ph idx="1"/>
          </p:nvPr>
        </p:nvSpPr>
        <p:spPr/>
        <p:txBody>
          <a:bodyPr/>
          <a:lstStyle/>
          <a:p>
            <a:pPr marL="0" indent="0">
              <a:buNone/>
            </a:pPr>
            <a:r>
              <a:rPr lang="pt-PT" i="1"/>
              <a:t>Forneça as seguintes informações: </a:t>
            </a:r>
          </a:p>
          <a:p>
            <a:endParaRPr lang="en-GB" sz="2400" dirty="0"/>
          </a:p>
          <a:p>
            <a:r>
              <a:rPr lang="pt-PT" sz="2800"/>
              <a:t>Relativas a </a:t>
            </a:r>
            <a:r>
              <a:rPr lang="pt-PT" sz="2800" b="1"/>
              <a:t>medidas especiais de investigação</a:t>
            </a:r>
            <a:r>
              <a:rPr lang="pt-PT" sz="2800"/>
              <a:t>: </a:t>
            </a:r>
          </a:p>
          <a:p>
            <a:pPr lvl="1"/>
            <a:r>
              <a:rPr lang="pt-PT" sz="2400"/>
              <a:t> fornecer uma cópia do mandado válido para os SIM emitidos pela autoridade judicial interna competente</a:t>
            </a:r>
          </a:p>
          <a:p>
            <a:pPr lvl="1"/>
            <a:r>
              <a:rPr lang="pt-PT" sz="2400"/>
              <a:t>especificar o âmbito e a natureza das ações a tomar</a:t>
            </a:r>
          </a:p>
          <a:p>
            <a:pPr lvl="1"/>
            <a:r>
              <a:rPr lang="pt-PT" sz="2400"/>
              <a:t>especificar as condições especiais a observar - </a:t>
            </a:r>
            <a:r>
              <a:rPr lang="pt-PT" sz="2400" b="1"/>
              <a:t>identidade/anonimato de agentes secretos,</a:t>
            </a:r>
            <a:r>
              <a:rPr lang="pt-PT" sz="2400"/>
              <a:t> requisitos técnicos e logísticos, cobertura de custos e despesas, </a:t>
            </a:r>
            <a:r>
              <a:rPr lang="pt-PT" sz="2400" b="1"/>
              <a:t>canais de comunicação especificados</a:t>
            </a:r>
            <a:r>
              <a:rPr lang="pt-PT" sz="2400"/>
              <a:t>, etc.</a:t>
            </a:r>
          </a:p>
          <a:p>
            <a:pPr lvl="1"/>
            <a:r>
              <a:rPr lang="pt-PT" sz="2400"/>
              <a:t>Se necessário, possua um contrato de </a:t>
            </a:r>
            <a:r>
              <a:rPr lang="pt-PT" sz="2400" b="1" u="sng"/>
              <a:t>JIT</a:t>
            </a:r>
            <a:r>
              <a:rPr lang="pt-PT" sz="2400"/>
              <a:t> assinado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106</a:t>
            </a:fld>
            <a:endParaRPr lang="en-US"/>
          </a:p>
        </p:txBody>
      </p:sp>
    </p:spTree>
    <p:extLst>
      <p:ext uri="{BB962C8B-B14F-4D97-AF65-F5344CB8AC3E}">
        <p14:creationId xmlns:p14="http://schemas.microsoft.com/office/powerpoint/2010/main" val="420414738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8674" name="Marcador de Posição de Conteúdo 2"/>
          <p:cNvSpPr>
            <a:spLocks noGrp="1"/>
          </p:cNvSpPr>
          <p:nvPr>
            <p:ph idx="1"/>
          </p:nvPr>
        </p:nvSpPr>
        <p:spPr>
          <a:xfrm>
            <a:off x="457200" y="2194560"/>
            <a:ext cx="8229600" cy="3931603"/>
          </a:xfrm>
        </p:spPr>
        <p:txBody>
          <a:bodyPr/>
          <a:lstStyle/>
          <a:p>
            <a:r>
              <a:rPr lang="pt-PT" sz="2400" dirty="0"/>
              <a:t>Destacar quaisquer </a:t>
            </a:r>
            <a:r>
              <a:rPr lang="pt-PT" sz="2400" b="1" dirty="0"/>
              <a:t>requisitos de confidencialidade</a:t>
            </a:r>
            <a:r>
              <a:rPr lang="pt-PT" sz="2400" dirty="0"/>
              <a:t> específicos. </a:t>
            </a:r>
          </a:p>
          <a:p>
            <a:endParaRPr lang="en-GB" sz="2400" dirty="0"/>
          </a:p>
          <a:p>
            <a:r>
              <a:rPr lang="pt-PT" sz="2400" dirty="0"/>
              <a:t>Estabelecer e especificar o nível de urgência na realização do pedido, bem como os prazos. </a:t>
            </a:r>
          </a:p>
          <a:p>
            <a:endParaRPr lang="en-GB" sz="2400" dirty="0"/>
          </a:p>
          <a:p>
            <a:r>
              <a:rPr lang="pt-PT" sz="2400" dirty="0"/>
              <a:t>Identificação </a:t>
            </a:r>
            <a:r>
              <a:rPr lang="pt-PT" sz="2400" dirty="0" err="1"/>
              <a:t>do(s</a:t>
            </a:r>
            <a:r>
              <a:rPr lang="pt-PT" sz="2400" dirty="0"/>
              <a:t>) </a:t>
            </a:r>
            <a:r>
              <a:rPr lang="pt-PT" sz="2400" dirty="0" err="1"/>
              <a:t>suspeito(s</a:t>
            </a:r>
            <a:r>
              <a:rPr lang="pt-PT" sz="2400" dirty="0"/>
              <a:t>) tão adequada e precisa quanto possível - tenha em consideração que este é um mundo virtual - a identidade pode ser facilmente ocultada, alterada, roubada. </a:t>
            </a:r>
          </a:p>
          <a:p>
            <a:endParaRPr lang="en-GB" sz="2800"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107</a:t>
            </a:fld>
            <a:endParaRPr lang="en-US"/>
          </a:p>
        </p:txBody>
      </p:sp>
    </p:spTree>
    <p:extLst>
      <p:ext uri="{BB962C8B-B14F-4D97-AF65-F5344CB8AC3E}">
        <p14:creationId xmlns:p14="http://schemas.microsoft.com/office/powerpoint/2010/main" val="144052961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9698" name="Marcador de Posição de Conteúdo 2"/>
          <p:cNvSpPr>
            <a:spLocks noGrp="1"/>
          </p:cNvSpPr>
          <p:nvPr>
            <p:ph idx="1"/>
          </p:nvPr>
        </p:nvSpPr>
        <p:spPr>
          <a:xfrm>
            <a:off x="457200" y="2363372"/>
            <a:ext cx="8229600" cy="3762791"/>
          </a:xfrm>
        </p:spPr>
        <p:txBody>
          <a:bodyPr/>
          <a:lstStyle/>
          <a:p>
            <a:r>
              <a:rPr lang="pt-PT"/>
              <a:t>Identificação adequada e provas de </a:t>
            </a:r>
            <a:r>
              <a:rPr lang="pt-PT" b="1"/>
              <a:t>priorização</a:t>
            </a:r>
            <a:r>
              <a:rPr lang="pt-PT"/>
              <a:t> a serem solicitadas pelo MLAT - estabelecendo prioridades - escolhendo apenas as fundamentais para a investigação - racionalização de recursos e aumento da eficiência.</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108</a:t>
            </a:fld>
            <a:endParaRPr lang="en-US"/>
          </a:p>
        </p:txBody>
      </p:sp>
    </p:spTree>
    <p:extLst>
      <p:ext uri="{BB962C8B-B14F-4D97-AF65-F5344CB8AC3E}">
        <p14:creationId xmlns:p14="http://schemas.microsoft.com/office/powerpoint/2010/main" val="263926790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30722" name="Marcador de Posição de Conteúdo 2"/>
          <p:cNvSpPr>
            <a:spLocks noGrp="1"/>
          </p:cNvSpPr>
          <p:nvPr>
            <p:ph idx="1"/>
          </p:nvPr>
        </p:nvSpPr>
        <p:spPr>
          <a:xfrm>
            <a:off x="457200" y="1814732"/>
            <a:ext cx="8229600" cy="4311431"/>
          </a:xfrm>
        </p:spPr>
        <p:txBody>
          <a:bodyPr/>
          <a:lstStyle/>
          <a:p>
            <a:r>
              <a:rPr lang="pt-PT" sz="2400" b="1"/>
              <a:t>Identificar ponto de contacto apropriado noutros países</a:t>
            </a:r>
            <a:r>
              <a:rPr lang="pt-PT" sz="2400"/>
              <a:t> - pontos permanentes à luz da Convenção de Budapeste, canais da Interpol, etc. - especialmente em casos de </a:t>
            </a:r>
            <a:r>
              <a:rPr lang="pt-PT" sz="2400" b="1"/>
              <a:t>"perseguição"</a:t>
            </a:r>
            <a:r>
              <a:rPr lang="pt-PT" sz="2400"/>
              <a:t> onde devem ser tomadas ações imediatas para garantir e preservar dados digitais (provas eletrónicas).</a:t>
            </a:r>
          </a:p>
          <a:p>
            <a:pPr>
              <a:buFont typeface="Arial" charset="0"/>
              <a:buNone/>
            </a:pPr>
            <a:endParaRPr lang="en-GB" sz="2400" dirty="0"/>
          </a:p>
          <a:p>
            <a:r>
              <a:rPr lang="pt-PT" sz="2400" b="1"/>
              <a:t>Estabelecer contactos informais com homólogos apropriados antes de submeter o MLAT formal</a:t>
            </a:r>
            <a:r>
              <a:rPr lang="pt-PT" sz="2400"/>
              <a:t> para os informar sobre o futuro MLAT, realizando verificações operacionais para especificar o pedido o mais detalhadamente possível.</a:t>
            </a:r>
          </a:p>
          <a:p>
            <a:endParaRPr lang="en-GB"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109</a:t>
            </a:fld>
            <a:endParaRPr lang="en-US"/>
          </a:p>
        </p:txBody>
      </p:sp>
    </p:spTree>
    <p:extLst>
      <p:ext uri="{BB962C8B-B14F-4D97-AF65-F5344CB8AC3E}">
        <p14:creationId xmlns:p14="http://schemas.microsoft.com/office/powerpoint/2010/main" val="2754646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descr="Retângulo: Clique para editar os estilos de texto principais Segundo nível Terceiro nível Quarto nível Quinto nível"/>
          <p:cNvSpPr>
            <a:spLocks noGrp="1" noChangeArrowheads="1"/>
          </p:cNvSpPr>
          <p:nvPr>
            <p:ph type="body" idx="1"/>
          </p:nvPr>
        </p:nvSpPr>
        <p:spPr>
          <a:xfrm>
            <a:off x="457200" y="1482726"/>
            <a:ext cx="8229600" cy="5095496"/>
          </a:xfrm>
        </p:spPr>
        <p:txBody>
          <a:bodyPr/>
          <a:lstStyle/>
          <a:p>
            <a:r>
              <a:rPr lang="pt-PT" sz="2200">
                <a:ea typeface="ＭＳ Ｐゴシック" pitchFamily="34" charset="-128"/>
              </a:rPr>
              <a:t>190 membros (em 2017)</a:t>
            </a:r>
          </a:p>
          <a:p>
            <a:r>
              <a:rPr lang="pt-PT" sz="2200">
                <a:ea typeface="ＭＳ Ｐゴシック" pitchFamily="34" charset="-128"/>
              </a:rPr>
              <a:t>Forças policiais </a:t>
            </a:r>
          </a:p>
          <a:p>
            <a:r>
              <a:rPr lang="pt-PT" sz="2200">
                <a:ea typeface="ＭＳ Ｐゴシック" pitchFamily="34" charset="-128"/>
              </a:rPr>
              <a:t>De todo o mundo - todos os continentes</a:t>
            </a:r>
          </a:p>
          <a:p>
            <a:pPr algn="just" eaLnBrk="1" fontAlgn="auto" hangingPunct="1">
              <a:spcAft>
                <a:spcPts val="0"/>
              </a:spcAft>
              <a:defRPr/>
            </a:pPr>
            <a:r>
              <a:rPr lang="pt-PT" sz="2200"/>
              <a:t>As principais iniciativas da INTERPOL na área do crime financeiro e de alta tecnologia centra-se em cartões de pagamento, branqueamento de capitais, direitos de propriedade intelectual, falsificação de moedas e documentos de segurança, novas tecnologias, fraude financeira</a:t>
            </a:r>
          </a:p>
          <a:p>
            <a:r>
              <a:rPr lang="pt-PT" sz="2200">
                <a:ea typeface="ＭＳ Ｐゴシック" pitchFamily="34" charset="-128"/>
              </a:rPr>
              <a:t>Objetivo </a:t>
            </a:r>
          </a:p>
          <a:p>
            <a:pPr lvl="1"/>
            <a:r>
              <a:rPr lang="pt-PT" sz="2200">
                <a:ea typeface="ＭＳ Ｐゴシック" pitchFamily="34" charset="-128"/>
              </a:rPr>
              <a:t>melhorar e facilitar a cooperação policial internacional</a:t>
            </a:r>
          </a:p>
          <a:p>
            <a:pPr lvl="1"/>
            <a:r>
              <a:rPr lang="pt-PT" sz="2200">
                <a:ea typeface="ＭＳ Ｐゴシック" pitchFamily="34" charset="-128"/>
              </a:rPr>
              <a:t>organizar um sistema global de comunicação policial </a:t>
            </a:r>
          </a:p>
          <a:p>
            <a:pPr lvl="1"/>
            <a:r>
              <a:rPr lang="pt-PT" sz="2200">
                <a:ea typeface="ＭＳ Ｐゴシック" pitchFamily="34" charset="-128"/>
              </a:rPr>
              <a:t>desenvolver bases de dados específicas e análises de informação policial</a:t>
            </a:r>
          </a:p>
        </p:txBody>
      </p:sp>
      <p:sp>
        <p:nvSpPr>
          <p:cNvPr id="12291"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INTERPOL</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11</a:t>
            </a:fld>
            <a:endParaRPr lang="en-US"/>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31746" name="Marcador de Posição de Conteúdo 2"/>
          <p:cNvSpPr>
            <a:spLocks noGrp="1"/>
          </p:cNvSpPr>
          <p:nvPr>
            <p:ph idx="1"/>
          </p:nvPr>
        </p:nvSpPr>
        <p:spPr/>
        <p:txBody>
          <a:bodyPr/>
          <a:lstStyle/>
          <a:p>
            <a:r>
              <a:rPr lang="pt-PT" sz="2000" dirty="0"/>
              <a:t>Garantir que a </a:t>
            </a:r>
            <a:r>
              <a:rPr lang="pt-PT" sz="2000" b="1" dirty="0"/>
              <a:t>jurisdição</a:t>
            </a:r>
            <a:r>
              <a:rPr lang="pt-PT" sz="2000" dirty="0"/>
              <a:t> foi adequadamente identificada em termos de onde </a:t>
            </a:r>
            <a:r>
              <a:rPr lang="pt-PT" sz="2000" b="1" dirty="0"/>
              <a:t>as </a:t>
            </a:r>
            <a:r>
              <a:rPr lang="pt-PT" sz="2000" b="1" dirty="0" err="1"/>
              <a:t>provas/os</a:t>
            </a:r>
            <a:r>
              <a:rPr lang="pt-PT" sz="2000" b="1" dirty="0"/>
              <a:t> </a:t>
            </a:r>
            <a:r>
              <a:rPr lang="pt-PT" sz="2000" b="1" dirty="0" err="1"/>
              <a:t>infratores/as</a:t>
            </a:r>
            <a:r>
              <a:rPr lang="pt-PT" sz="2000" b="1" dirty="0"/>
              <a:t> vítimas se encontram</a:t>
            </a:r>
            <a:r>
              <a:rPr lang="pt-PT" sz="2000" dirty="0"/>
              <a:t> tendo em consideração questões puramente tecnológicas como a </a:t>
            </a:r>
            <a:r>
              <a:rPr lang="pt-PT" sz="2000" b="1" dirty="0"/>
              <a:t>posse de dados eletrónicos, localização física do </a:t>
            </a:r>
            <a:r>
              <a:rPr lang="pt-PT" sz="2000" b="1" dirty="0" err="1"/>
              <a:t>servidor/prestador</a:t>
            </a:r>
            <a:r>
              <a:rPr lang="pt-PT" sz="2000" b="1" dirty="0"/>
              <a:t> e residência legal </a:t>
            </a:r>
            <a:r>
              <a:rPr lang="pt-PT" sz="2000" b="1" dirty="0" err="1"/>
              <a:t>do(s</a:t>
            </a:r>
            <a:r>
              <a:rPr lang="pt-PT" sz="2000" b="1" dirty="0"/>
              <a:t>) </a:t>
            </a:r>
            <a:r>
              <a:rPr lang="pt-PT" sz="2000" b="1" dirty="0" err="1"/>
              <a:t>proprietário(s</a:t>
            </a:r>
            <a:r>
              <a:rPr lang="pt-PT" sz="2000" b="1" dirty="0"/>
              <a:t>) do </a:t>
            </a:r>
            <a:r>
              <a:rPr lang="pt-PT" sz="2000" b="1" dirty="0" err="1"/>
              <a:t>prestador/servidor</a:t>
            </a:r>
            <a:r>
              <a:rPr lang="pt-PT" sz="2000" b="1" dirty="0"/>
              <a:t>, isto é, servidores localizados num país ou em casos de computação na nuvem com proprietários registados e a funcionar com base numa jurisdição diferente.</a:t>
            </a:r>
          </a:p>
          <a:p>
            <a:pPr>
              <a:buFont typeface="Arial" charset="0"/>
              <a:buNone/>
            </a:pPr>
            <a:r>
              <a:rPr lang="pt-PT" sz="2000" dirty="0"/>
              <a:t> </a:t>
            </a:r>
          </a:p>
          <a:p>
            <a:r>
              <a:rPr lang="pt-PT" sz="2000" b="1" dirty="0"/>
              <a:t>Fusos horários diferentes</a:t>
            </a:r>
            <a:r>
              <a:rPr lang="pt-PT" sz="2000" dirty="0"/>
              <a:t> - dificuldades em estabelecer contacto, mesmo quando são utilizados meios de comunicação modernos (isto é, teleconferências) - pode atrasar os pedidos de </a:t>
            </a:r>
            <a:r>
              <a:rPr lang="pt-PT" sz="2000" dirty="0" err="1"/>
              <a:t>investigação/MLAT</a:t>
            </a:r>
            <a:r>
              <a:rPr lang="pt-PT" sz="2000" dirty="0"/>
              <a:t> e aumento de custos - ainda há departamentos de polícia e procuradoria sem acesso a telefonemas internacionais!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110</a:t>
            </a:fld>
            <a:endParaRPr lang="en-US"/>
          </a:p>
        </p:txBody>
      </p:sp>
    </p:spTree>
    <p:extLst>
      <p:ext uri="{BB962C8B-B14F-4D97-AF65-F5344CB8AC3E}">
        <p14:creationId xmlns:p14="http://schemas.microsoft.com/office/powerpoint/2010/main" val="215036530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32770" name="Marcador de Posição de Conteúdo 2"/>
          <p:cNvSpPr>
            <a:spLocks noGrp="1"/>
          </p:cNvSpPr>
          <p:nvPr>
            <p:ph idx="1"/>
          </p:nvPr>
        </p:nvSpPr>
        <p:spPr>
          <a:xfrm>
            <a:off x="457200" y="1885071"/>
            <a:ext cx="8229600" cy="4241092"/>
          </a:xfrm>
        </p:spPr>
        <p:txBody>
          <a:bodyPr/>
          <a:lstStyle/>
          <a:p>
            <a:r>
              <a:rPr lang="pt-PT" b="1"/>
              <a:t>Tradução</a:t>
            </a:r>
            <a:r>
              <a:rPr lang="pt-PT"/>
              <a:t> de documentos - muitos estados exigem MLATs traduzidos para o(s) seu(s) idioma(s) oficial(is).</a:t>
            </a:r>
          </a:p>
          <a:p>
            <a:pPr>
              <a:buFont typeface="Arial" charset="0"/>
              <a:buNone/>
            </a:pPr>
            <a:r>
              <a:rPr lang="pt-PT"/>
              <a:t> </a:t>
            </a:r>
          </a:p>
          <a:p>
            <a:r>
              <a:rPr lang="pt-PT"/>
              <a:t>Barreiras linguísticas durante contactos diretos e informais entre agentes da autoridade, procuradores e juízes.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111</a:t>
            </a:fld>
            <a:endParaRPr lang="en-US"/>
          </a:p>
        </p:txBody>
      </p:sp>
    </p:spTree>
    <p:extLst>
      <p:ext uri="{BB962C8B-B14F-4D97-AF65-F5344CB8AC3E}">
        <p14:creationId xmlns:p14="http://schemas.microsoft.com/office/powerpoint/2010/main" val="54306765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33794" name="Marcador de Posição de Conteúdo 2"/>
          <p:cNvSpPr>
            <a:spLocks noGrp="1"/>
          </p:cNvSpPr>
          <p:nvPr>
            <p:ph idx="1"/>
          </p:nvPr>
        </p:nvSpPr>
        <p:spPr>
          <a:xfrm>
            <a:off x="457200" y="2082018"/>
            <a:ext cx="8229600" cy="4044145"/>
          </a:xfrm>
        </p:spPr>
        <p:txBody>
          <a:bodyPr/>
          <a:lstStyle/>
          <a:p>
            <a:r>
              <a:rPr lang="pt-PT" sz="2800" b="1"/>
              <a:t>Esteja preparado para atrasos</a:t>
            </a:r>
            <a:r>
              <a:rPr lang="pt-PT" sz="2800"/>
              <a:t> devido aos diferentes níveis de importância das investigações ao cibercrime nos diferentes países.</a:t>
            </a:r>
          </a:p>
          <a:p>
            <a:pPr>
              <a:buFont typeface="Arial" charset="0"/>
              <a:buNone/>
            </a:pPr>
            <a:endParaRPr lang="bs-Latn-BA" sz="2800" dirty="0"/>
          </a:p>
          <a:p>
            <a:r>
              <a:rPr lang="pt-PT" sz="2800"/>
              <a:t>Considere fornecer apoio técnico e especializado se a parte solicitada não tiver capacidade própria de implementar o seu pedido. </a:t>
            </a:r>
          </a:p>
          <a:p>
            <a:endParaRPr lang="en-GB"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112</a:t>
            </a:fld>
            <a:endParaRPr lang="en-US"/>
          </a:p>
        </p:txBody>
      </p:sp>
    </p:spTree>
    <p:extLst>
      <p:ext uri="{BB962C8B-B14F-4D97-AF65-F5344CB8AC3E}">
        <p14:creationId xmlns:p14="http://schemas.microsoft.com/office/powerpoint/2010/main" val="96466329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35842" name="Marcador de Posição de Conteúdo 2"/>
          <p:cNvSpPr>
            <a:spLocks noGrp="1"/>
          </p:cNvSpPr>
          <p:nvPr>
            <p:ph idx="1"/>
          </p:nvPr>
        </p:nvSpPr>
        <p:spPr>
          <a:xfrm>
            <a:off x="457200" y="2082018"/>
            <a:ext cx="8229600" cy="4044145"/>
          </a:xfrm>
        </p:spPr>
        <p:txBody>
          <a:bodyPr/>
          <a:lstStyle/>
          <a:p>
            <a:r>
              <a:rPr lang="pt-PT" sz="2800" b="1"/>
              <a:t>Considerar a possibilidade de solicitar e implementar ferramentas e medidas de investigação convencionais/tradicionais sempre que possível</a:t>
            </a:r>
            <a:r>
              <a:rPr lang="pt-PT" sz="2800"/>
              <a:t> - os agentes da autoridade/procuradores mais acostumados a ela poderiam, por vezes, servir igualmente para este objetivo e fornecer provas suficientes para uma investigação e processo criminal bem-sucedidos.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113</a:t>
            </a:fld>
            <a:endParaRPr lang="en-US"/>
          </a:p>
        </p:txBody>
      </p:sp>
    </p:spTree>
    <p:extLst>
      <p:ext uri="{BB962C8B-B14F-4D97-AF65-F5344CB8AC3E}">
        <p14:creationId xmlns:p14="http://schemas.microsoft.com/office/powerpoint/2010/main" val="145900693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114</a:t>
            </a:fld>
            <a:endParaRPr lang="en-US"/>
          </a:p>
        </p:txBody>
      </p:sp>
    </p:spTree>
    <p:extLst>
      <p:ext uri="{BB962C8B-B14F-4D97-AF65-F5344CB8AC3E}">
        <p14:creationId xmlns:p14="http://schemas.microsoft.com/office/powerpoint/2010/main" val="390825744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2762250"/>
            <a:ext cx="8229600" cy="1143000"/>
          </a:xfrm>
        </p:spPr>
        <p:txBody>
          <a:bodyPr/>
          <a:lstStyle/>
          <a:p>
            <a:pPr eaLnBrk="1" hangingPunct="1"/>
            <a:r>
              <a:rPr lang="pt-PT" sz="3600" b="1">
                <a:ea typeface="ＭＳ Ｐゴシック" pitchFamily="34" charset="-128"/>
              </a:rPr>
              <a:t>Parte Seis</a:t>
            </a:r>
            <a:br>
              <a:rPr lang="pt-PT" sz="3600" b="1">
                <a:ea typeface="ＭＳ Ｐゴシック" pitchFamily="34" charset="-128"/>
              </a:rPr>
            </a:br>
            <a:r>
              <a:rPr lang="pt-PT" sz="3600" b="1">
                <a:ea typeface="ＭＳ Ｐゴシック" pitchFamily="34" charset="-128"/>
              </a:rPr>
              <a:t>Resumo</a:t>
            </a:r>
          </a:p>
        </p:txBody>
      </p:sp>
      <p:pic>
        <p:nvPicPr>
          <p:cNvPr id="47107"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115</a:t>
            </a:fld>
            <a:endParaRPr lang="en-US"/>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ontent Placeholder 2"/>
          <p:cNvSpPr>
            <a:spLocks noGrp="1"/>
          </p:cNvSpPr>
          <p:nvPr>
            <p:ph idx="1"/>
          </p:nvPr>
        </p:nvSpPr>
        <p:spPr>
          <a:xfrm>
            <a:off x="287338" y="1609725"/>
            <a:ext cx="8682037" cy="4516438"/>
          </a:xfrm>
        </p:spPr>
        <p:txBody>
          <a:bodyPr/>
          <a:lstStyle/>
          <a:p>
            <a:pPr>
              <a:lnSpc>
                <a:spcPct val="80000"/>
              </a:lnSpc>
            </a:pPr>
            <a:r>
              <a:rPr lang="pt-PT" sz="2400">
                <a:ea typeface="ＭＳ Ｐゴシック" pitchFamily="34" charset="-128"/>
              </a:rPr>
              <a:t>Reconhecer a dimensão global da Internet e a dimensão internacional do cibercrime e provas eletrónicas</a:t>
            </a:r>
          </a:p>
          <a:p>
            <a:pPr>
              <a:lnSpc>
                <a:spcPct val="80000"/>
              </a:lnSpc>
            </a:pPr>
            <a:r>
              <a:rPr lang="pt-PT" sz="2400">
                <a:ea typeface="ＭＳ Ｐゴシック" pitchFamily="34" charset="-128"/>
              </a:rPr>
              <a:t>Explicar a importância da cooperação internacional e reconhecer os instrumentos disponíveis para cooperação internacional no campo do cibercrime e provas eletrónicas</a:t>
            </a:r>
          </a:p>
          <a:p>
            <a:pPr>
              <a:lnSpc>
                <a:spcPct val="80000"/>
              </a:lnSpc>
            </a:pPr>
            <a:r>
              <a:rPr lang="pt-PT" sz="2400">
                <a:ea typeface="ＭＳ Ｐゴシック" pitchFamily="34" charset="-128"/>
              </a:rPr>
              <a:t>Identificar a necessidade de canais muito rápidos e eficientes para cooperação internacional e os instrumentos disponíveis, as formas como são utilizados, os horários e a eficácia</a:t>
            </a:r>
          </a:p>
          <a:p>
            <a:pPr>
              <a:lnSpc>
                <a:spcPct val="80000"/>
              </a:lnSpc>
            </a:pPr>
            <a:r>
              <a:rPr lang="pt-PT" sz="2400">
                <a:ea typeface="ＭＳ Ｐゴシック" pitchFamily="34" charset="-128"/>
              </a:rPr>
              <a:t>Descrever os esforços de organizações internacionais relativamente à implementação de novas modalidades de cooperação internacional</a:t>
            </a:r>
          </a:p>
          <a:p>
            <a:pPr>
              <a:lnSpc>
                <a:spcPct val="80000"/>
              </a:lnSpc>
            </a:pPr>
            <a:r>
              <a:rPr lang="pt-PT" sz="2400">
                <a:ea typeface="ＭＳ Ｐゴシック" pitchFamily="34" charset="-128"/>
              </a:rPr>
              <a:t>Discutir a Convenção de Budapeste sobre Cibercriminalidade - identificar os seus princípios gerais, as medidas provisórias e a rede 24/7 para a cooperação urgente</a:t>
            </a:r>
          </a:p>
          <a:p>
            <a:pPr eaLnBrk="1" hangingPunct="1">
              <a:lnSpc>
                <a:spcPct val="80000"/>
              </a:lnSpc>
              <a:buFont typeface="Wingdings" pitchFamily="2" charset="2"/>
              <a:buChar char="²"/>
            </a:pPr>
            <a:endParaRPr lang="en-GB" sz="2200" dirty="0">
              <a:ea typeface="ＭＳ Ｐゴシック" pitchFamily="34" charset="-128"/>
            </a:endParaRPr>
          </a:p>
          <a:p>
            <a:pPr eaLnBrk="1" hangingPunct="1">
              <a:lnSpc>
                <a:spcPct val="80000"/>
              </a:lnSpc>
              <a:buFont typeface="Wingdings" pitchFamily="2" charset="2"/>
              <a:buChar char="²"/>
            </a:pPr>
            <a:endParaRPr lang="en-GB" sz="2200" dirty="0">
              <a:ea typeface="ＭＳ Ｐゴシック" pitchFamily="34" charset="-128"/>
            </a:endParaRPr>
          </a:p>
        </p:txBody>
      </p:sp>
      <p:sp>
        <p:nvSpPr>
          <p:cNvPr id="48131"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Resumo</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116</a:t>
            </a:fld>
            <a:endParaRPr lang="en-US"/>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117</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descr="Retângulo: Clique para editar os estilos de texto principais Segundo nível Terceiro nível Quarto nível Quinto nível"/>
          <p:cNvSpPr>
            <a:spLocks noGrp="1" noChangeArrowheads="1"/>
          </p:cNvSpPr>
          <p:nvPr>
            <p:ph type="body" idx="1"/>
          </p:nvPr>
        </p:nvSpPr>
        <p:spPr>
          <a:xfrm>
            <a:off x="457200" y="1620838"/>
            <a:ext cx="8459788" cy="4964112"/>
          </a:xfrm>
        </p:spPr>
        <p:txBody>
          <a:bodyPr/>
          <a:lstStyle/>
          <a:p>
            <a:pPr>
              <a:lnSpc>
                <a:spcPct val="90000"/>
              </a:lnSpc>
            </a:pPr>
            <a:r>
              <a:rPr lang="pt-PT" sz="2400">
                <a:ea typeface="ＭＳ Ｐゴシック" pitchFamily="34" charset="-128"/>
              </a:rPr>
              <a:t>Prestar assistência aos seus membros</a:t>
            </a:r>
          </a:p>
          <a:p>
            <a:pPr>
              <a:lnSpc>
                <a:spcPct val="90000"/>
              </a:lnSpc>
            </a:pPr>
            <a:r>
              <a:rPr lang="pt-PT" sz="2400">
                <a:ea typeface="ＭＳ Ｐゴシック" pitchFamily="34" charset="-128"/>
              </a:rPr>
              <a:t>Permanentemente (24 horas por dia, 7 dias por semana)</a:t>
            </a:r>
          </a:p>
          <a:p>
            <a:pPr>
              <a:lnSpc>
                <a:spcPct val="90000"/>
              </a:lnSpc>
            </a:pPr>
            <a:r>
              <a:rPr lang="pt-PT" sz="2400">
                <a:ea typeface="ＭＳ Ｐゴシック" pitchFamily="34" charset="-128"/>
              </a:rPr>
              <a:t>Sistema de comunicação baseado na Web que pode ser acedido por agentes da autoridade autorizados</a:t>
            </a:r>
          </a:p>
          <a:p>
            <a:pPr>
              <a:lnSpc>
                <a:spcPct val="90000"/>
              </a:lnSpc>
            </a:pPr>
            <a:r>
              <a:rPr lang="pt-PT" sz="2400">
                <a:ea typeface="ＭＳ Ｐゴシック" pitchFamily="34" charset="-128"/>
              </a:rPr>
              <a:t>Rede para solicitação informal de cooperação</a:t>
            </a:r>
          </a:p>
          <a:p>
            <a:pPr>
              <a:lnSpc>
                <a:spcPct val="90000"/>
              </a:lnSpc>
            </a:pPr>
            <a:r>
              <a:rPr lang="pt-PT" sz="2400">
                <a:ea typeface="ＭＳ Ｐゴシック" pitchFamily="34" charset="-128"/>
              </a:rPr>
              <a:t>Objetivo</a:t>
            </a:r>
          </a:p>
          <a:p>
            <a:pPr lvl="1">
              <a:lnSpc>
                <a:spcPct val="90000"/>
              </a:lnSpc>
            </a:pPr>
            <a:r>
              <a:rPr lang="pt-PT" sz="2200">
                <a:ea typeface="ＭＳ Ｐゴシック" pitchFamily="34" charset="-128"/>
              </a:rPr>
              <a:t>Permitir que a polícia identifique imediatamente especialistas noutros países</a:t>
            </a:r>
          </a:p>
          <a:p>
            <a:pPr lvl="1">
              <a:lnSpc>
                <a:spcPct val="90000"/>
              </a:lnSpc>
            </a:pPr>
            <a:r>
              <a:rPr lang="pt-PT" sz="2200">
                <a:ea typeface="ＭＳ Ｐゴシック" pitchFamily="34" charset="-128"/>
              </a:rPr>
              <a:t>Obter assistência imediata em investigações relacionadas com sistemas informáticos e recolher provas</a:t>
            </a:r>
          </a:p>
        </p:txBody>
      </p:sp>
      <p:sp>
        <p:nvSpPr>
          <p:cNvPr id="13315" name="Title 1"/>
          <p:cNvSpPr>
            <a:spLocks noGrp="1"/>
          </p:cNvSpPr>
          <p:nvPr>
            <p:ph type="title"/>
          </p:nvPr>
        </p:nvSpPr>
        <p:spPr>
          <a:xfrm>
            <a:off x="457200" y="171450"/>
            <a:ext cx="8229600" cy="1262063"/>
          </a:xfrm>
        </p:spPr>
        <p:txBody>
          <a:bodyPr/>
          <a:lstStyle/>
          <a:p>
            <a:pPr eaLnBrk="1" hangingPunct="1"/>
            <a:r>
              <a:rPr lang="pt-PT" b="1">
                <a:ea typeface="ＭＳ Ｐゴシック" pitchFamily="34" charset="-128"/>
              </a:rPr>
              <a:t>INTERPOL I-24/7</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12</a:t>
            </a:fld>
            <a:endParaRPr lang="en-US"/>
          </a:p>
        </p:txBody>
      </p:sp>
    </p:spTree>
    <p:extLst>
      <p:ext uri="{BB962C8B-B14F-4D97-AF65-F5344CB8AC3E}">
        <p14:creationId xmlns:p14="http://schemas.microsoft.com/office/powerpoint/2010/main" val="35923775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descr="Retângulo: Clique para editar os estilos de texto principais Segundo nível Terceiro nível Quarto nível Quinto nível"/>
          <p:cNvSpPr>
            <a:spLocks noGrp="1" noChangeArrowheads="1"/>
          </p:cNvSpPr>
          <p:nvPr>
            <p:ph type="body" idx="1"/>
          </p:nvPr>
        </p:nvSpPr>
        <p:spPr>
          <a:xfrm>
            <a:off x="457200" y="1433513"/>
            <a:ext cx="8229600" cy="5043487"/>
          </a:xfrm>
        </p:spPr>
        <p:txBody>
          <a:bodyPr/>
          <a:lstStyle/>
          <a:p>
            <a:r>
              <a:rPr lang="pt-PT" sz="2400">
                <a:ea typeface="ＭＳ Ｐゴシック" pitchFamily="34" charset="-128"/>
              </a:rPr>
              <a:t>Fornecer e trocar informações policiais e apoio técnico e operacional</a:t>
            </a:r>
          </a:p>
          <a:p>
            <a:r>
              <a:rPr lang="pt-PT" sz="2400">
                <a:ea typeface="ＭＳ Ｐゴシック" pitchFamily="34" charset="-128"/>
              </a:rPr>
              <a:t>Garantir que as informações policiais podem ser trocadas o mais rapidamente possível</a:t>
            </a:r>
          </a:p>
          <a:p>
            <a:pPr lvl="1"/>
            <a:r>
              <a:rPr lang="pt-PT" sz="2000">
                <a:ea typeface="ＭＳ Ｐゴシック" pitchFamily="34" charset="-128"/>
              </a:rPr>
              <a:t>suspeitos de terrorismo, pessoas procuradas, impressões digitais, perfis de ADN</a:t>
            </a:r>
          </a:p>
          <a:p>
            <a:pPr lvl="1"/>
            <a:r>
              <a:rPr lang="pt-PT" sz="2000">
                <a:ea typeface="ＭＳ Ｐゴシック" pitchFamily="34" charset="-128"/>
              </a:rPr>
              <a:t>documentos de viagem perdidos ou roubados, veículos roubados, obras de arte roubadas</a:t>
            </a:r>
          </a:p>
          <a:p>
            <a:pPr lvl="1"/>
            <a:r>
              <a:rPr lang="pt-PT" sz="2000">
                <a:ea typeface="ＭＳ Ｐゴシック" pitchFamily="34" charset="-128"/>
              </a:rPr>
              <a:t>Outros</a:t>
            </a:r>
          </a:p>
          <a:p>
            <a:r>
              <a:rPr lang="pt-PT" sz="2400">
                <a:ea typeface="ＭＳ Ｐゴシック" pitchFamily="34" charset="-128"/>
              </a:rPr>
              <a:t>Não pode ser utilizada para solicitar urgentemente</a:t>
            </a:r>
          </a:p>
          <a:p>
            <a:pPr lvl="1"/>
            <a:r>
              <a:rPr lang="pt-PT" sz="2000">
                <a:ea typeface="ＭＳ Ｐゴシック" pitchFamily="34" charset="-128"/>
              </a:rPr>
              <a:t>a preservação de dados informáticos</a:t>
            </a:r>
          </a:p>
          <a:p>
            <a:pPr lvl="1"/>
            <a:r>
              <a:rPr lang="pt-PT" sz="2000">
                <a:ea typeface="ＭＳ Ｐゴシック" pitchFamily="34" charset="-128"/>
              </a:rPr>
              <a:t>ou a preservação de dados de tráfego</a:t>
            </a:r>
          </a:p>
          <a:p>
            <a:pPr lvl="1"/>
            <a:r>
              <a:rPr lang="pt-PT" sz="2000">
                <a:ea typeface="ＭＳ Ｐゴシック" pitchFamily="34" charset="-128"/>
              </a:rPr>
              <a:t>ou qualquer tipo de medida para obter ou conservar provas</a:t>
            </a:r>
          </a:p>
        </p:txBody>
      </p:sp>
      <p:sp>
        <p:nvSpPr>
          <p:cNvPr id="14339" name="Title 1"/>
          <p:cNvSpPr>
            <a:spLocks noGrp="1"/>
          </p:cNvSpPr>
          <p:nvPr>
            <p:ph type="title"/>
          </p:nvPr>
        </p:nvSpPr>
        <p:spPr>
          <a:xfrm>
            <a:off x="457200" y="171450"/>
            <a:ext cx="8229600" cy="1262063"/>
          </a:xfrm>
        </p:spPr>
        <p:txBody>
          <a:bodyPr/>
          <a:lstStyle/>
          <a:p>
            <a:pPr eaLnBrk="1" hangingPunct="1"/>
            <a:r>
              <a:rPr lang="pt-PT" b="1">
                <a:ea typeface="ＭＳ Ｐゴシック" pitchFamily="34" charset="-128"/>
              </a:rPr>
              <a:t>INTERPOL I-24/7</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13</a:t>
            </a:fld>
            <a:endParaRPr lang="en-US"/>
          </a:p>
        </p:txBody>
      </p:sp>
    </p:spTree>
    <p:extLst>
      <p:ext uri="{BB962C8B-B14F-4D97-AF65-F5344CB8AC3E}">
        <p14:creationId xmlns:p14="http://schemas.microsoft.com/office/powerpoint/2010/main" val="33818051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descr="Retângulo: Clique para editar os estilos de texto principais Segundo nível Terceiro nível Quarto nível Quinto nível"/>
          <p:cNvSpPr>
            <a:spLocks noGrp="1" noChangeArrowheads="1"/>
          </p:cNvSpPr>
          <p:nvPr>
            <p:ph type="body" idx="1"/>
          </p:nvPr>
        </p:nvSpPr>
        <p:spPr/>
        <p:txBody>
          <a:bodyPr/>
          <a:lstStyle/>
          <a:p>
            <a:r>
              <a:rPr lang="pt-PT"/>
              <a:t>A União Europeia incentivou todos os Estados-Membros a ratificar a Convenção de Budapeste</a:t>
            </a:r>
          </a:p>
          <a:p>
            <a:endParaRPr lang="en-GB" dirty="0">
              <a:ea typeface="ＭＳ Ｐゴシック" pitchFamily="34" charset="-128"/>
            </a:endParaRPr>
          </a:p>
          <a:p>
            <a:r>
              <a:rPr lang="pt-PT"/>
              <a:t>Um grande número de Estados-Membros ratificou a Convenção </a:t>
            </a:r>
          </a:p>
          <a:p>
            <a:pPr lvl="1"/>
            <a:r>
              <a:rPr lang="pt-PT"/>
              <a:t> todos eles assinaram </a:t>
            </a:r>
          </a:p>
        </p:txBody>
      </p:sp>
      <p:sp>
        <p:nvSpPr>
          <p:cNvPr id="15363"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União Europeia</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descr="Retângulo: Clique para editar os estilos de texto principais Segundo nível Terceiro nível Quarto nível Quinto nível"/>
          <p:cNvSpPr>
            <a:spLocks noGrp="1" noChangeArrowheads="1"/>
          </p:cNvSpPr>
          <p:nvPr>
            <p:ph type="body" idx="1"/>
          </p:nvPr>
        </p:nvSpPr>
        <p:spPr>
          <a:xfrm>
            <a:off x="457200" y="2000250"/>
            <a:ext cx="8229600" cy="4525963"/>
          </a:xfrm>
        </p:spPr>
        <p:txBody>
          <a:bodyPr/>
          <a:lstStyle/>
          <a:p>
            <a:r>
              <a:rPr lang="pt-PT" sz="2800">
                <a:ea typeface="ＭＳ Ｐゴシック" pitchFamily="34" charset="-128"/>
              </a:rPr>
              <a:t>Decisão-Quadro do Conselho 2005/222/JAI, de 24 de fevereiro de 2005 (Jornal Oficial da União Europeia L 69/67, de 16.03.2005), relativa a ataques contra os sistemas de informação</a:t>
            </a:r>
          </a:p>
          <a:p>
            <a:r>
              <a:rPr lang="pt-PT" sz="2800">
                <a:ea typeface="ＭＳ Ｐゴシック" pitchFamily="34" charset="-128"/>
              </a:rPr>
              <a:t>Nos termos do artigo 11.º, n.º 1, da Decisão-Quadro, todos os Estados-Membros da União Europeia "</a:t>
            </a:r>
            <a:r>
              <a:rPr lang="pt-PT" sz="2800" i="1">
                <a:ea typeface="ＭＳ Ｐゴシック" pitchFamily="34" charset="-128"/>
              </a:rPr>
              <a:t>devem garantir a utilização da rede existente de pontos de contacto operacionais disponíveis 24 horas por dia, 7 dias por semana</a:t>
            </a:r>
            <a:r>
              <a:rPr lang="pt-PT" sz="2800">
                <a:ea typeface="ＭＳ Ｐゴシック" pitchFamily="34" charset="-128"/>
              </a:rPr>
              <a:t>".</a:t>
            </a:r>
          </a:p>
        </p:txBody>
      </p:sp>
      <p:sp>
        <p:nvSpPr>
          <p:cNvPr id="16387" name="Title 1"/>
          <p:cNvSpPr>
            <a:spLocks noGrp="1"/>
          </p:cNvSpPr>
          <p:nvPr>
            <p:ph type="title"/>
          </p:nvPr>
        </p:nvSpPr>
        <p:spPr>
          <a:xfrm>
            <a:off x="457200" y="487363"/>
            <a:ext cx="8229600" cy="1079500"/>
          </a:xfrm>
        </p:spPr>
        <p:txBody>
          <a:bodyPr/>
          <a:lstStyle/>
          <a:p>
            <a:pPr eaLnBrk="1" hangingPunct="1"/>
            <a:r>
              <a:rPr lang="pt-PT" b="1">
                <a:ea typeface="ＭＳ Ｐゴシック" pitchFamily="34" charset="-128"/>
              </a:rPr>
              <a:t>Rede de pontos de contacto permanentes</a:t>
            </a:r>
            <a:br>
              <a:rPr lang="pt-PT" b="1">
                <a:ea typeface="ＭＳ Ｐゴシック" pitchFamily="34" charset="-128"/>
              </a:rPr>
            </a:br>
            <a:r>
              <a:rPr lang="pt-PT" b="1">
                <a:ea typeface="ＭＳ Ｐゴシック" pitchFamily="34" charset="-128"/>
              </a:rPr>
              <a:t>da União Europeia</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descr="Retângulo: Clique para editar os estilos de texto principais Segundo nível Terceiro nível Quarto nível Quinto nível"/>
          <p:cNvSpPr>
            <a:spLocks noGrp="1" noChangeArrowheads="1"/>
          </p:cNvSpPr>
          <p:nvPr>
            <p:ph type="body" idx="1"/>
          </p:nvPr>
        </p:nvSpPr>
        <p:spPr/>
        <p:txBody>
          <a:bodyPr/>
          <a:lstStyle/>
          <a:p>
            <a:r>
              <a:rPr lang="pt-PT"/>
              <a:t>Agência da União Europeia</a:t>
            </a:r>
          </a:p>
          <a:p>
            <a:pPr lvl="1"/>
            <a:r>
              <a:rPr lang="pt-PT"/>
              <a:t>Função </a:t>
            </a:r>
          </a:p>
          <a:p>
            <a:pPr lvl="2"/>
            <a:r>
              <a:rPr lang="pt-PT"/>
              <a:t>Melhorar a eficácia da cooperação entre as autoridades policiais de cada Estado-Membro da União Europeia</a:t>
            </a:r>
          </a:p>
          <a:p>
            <a:pPr lvl="2"/>
            <a:r>
              <a:rPr lang="pt-PT"/>
              <a:t>Operacional desde 1999</a:t>
            </a:r>
          </a:p>
          <a:p>
            <a:pPr lvl="3"/>
            <a:r>
              <a:rPr lang="pt-PT" sz="2400">
                <a:ea typeface="ＭＳ Ｐゴシック" pitchFamily="34" charset="-128"/>
              </a:rPr>
              <a:t>facilita a análise de informações criminais</a:t>
            </a:r>
          </a:p>
          <a:p>
            <a:pPr lvl="3"/>
            <a:r>
              <a:rPr lang="pt-PT" sz="2400">
                <a:ea typeface="ＭＳ Ｐゴシック" pitchFamily="34" charset="-128"/>
              </a:rPr>
              <a:t>partilha de dados entre os Estados-Membros </a:t>
            </a:r>
          </a:p>
          <a:p>
            <a:pPr lvl="1"/>
            <a:r>
              <a:rPr lang="pt-PT" sz="3200">
                <a:ea typeface="ＭＳ Ｐゴシック" pitchFamily="34" charset="-128"/>
              </a:rPr>
              <a:t> Centro Europeu de Cibercriminalidade, EC3 (inaugurado em janeiro de 2013)</a:t>
            </a:r>
          </a:p>
        </p:txBody>
      </p:sp>
      <p:sp>
        <p:nvSpPr>
          <p:cNvPr id="17411"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Europol</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p:cNvSpPr>
          <p:nvPr>
            <p:ph type="body" idx="1"/>
          </p:nvPr>
        </p:nvSpPr>
        <p:spPr>
          <a:xfrm>
            <a:off x="457200" y="1431925"/>
            <a:ext cx="8229600" cy="5281613"/>
          </a:xfrm>
        </p:spPr>
        <p:txBody>
          <a:bodyPr/>
          <a:lstStyle/>
          <a:p>
            <a:r>
              <a:rPr lang="pt-PT" sz="2800">
                <a:ea typeface="ＭＳ Ｐゴシック" pitchFamily="34" charset="-128"/>
              </a:rPr>
              <a:t>Cooperação na luta contra o crime</a:t>
            </a:r>
          </a:p>
          <a:p>
            <a:r>
              <a:rPr lang="pt-PT" sz="2800">
                <a:ea typeface="ＭＳ Ｐゴシック" pitchFamily="34" charset="-128"/>
              </a:rPr>
              <a:t>Objetivo de coordenação das atividades realizadas pelas autoridades nacionais responsáveis por ações penais e investigações</a:t>
            </a:r>
          </a:p>
          <a:p>
            <a:pPr>
              <a:buFont typeface="Arial" pitchFamily="34" charset="0"/>
              <a:buNone/>
            </a:pPr>
            <a:endParaRPr lang="en-GB" sz="2800" dirty="0">
              <a:ea typeface="ＭＳ Ｐゴシック" pitchFamily="34" charset="-128"/>
            </a:endParaRPr>
          </a:p>
          <a:p>
            <a:pPr>
              <a:buFont typeface="Arial" pitchFamily="34" charset="0"/>
              <a:buNone/>
            </a:pPr>
            <a:r>
              <a:rPr lang="pt-PT" sz="2800">
                <a:ea typeface="ＭＳ Ｐゴシック" pitchFamily="34" charset="-128"/>
              </a:rPr>
              <a:t>A Eurojust tem competência para:</a:t>
            </a:r>
          </a:p>
          <a:p>
            <a:r>
              <a:rPr lang="pt-PT" sz="2800">
                <a:ea typeface="ＭＳ Ｐゴシック" pitchFamily="34" charset="-128"/>
              </a:rPr>
              <a:t>Promover a coordenação entre as autoridades competentes dos diferentes Estados-Membros</a:t>
            </a:r>
          </a:p>
          <a:p>
            <a:r>
              <a:rPr lang="pt-PT" sz="2800">
                <a:ea typeface="ＭＳ Ｐゴシック" pitchFamily="34" charset="-128"/>
              </a:rPr>
              <a:t>Facilitar a implementação de assistência jurídica mútua internacional e de pedidos de extradição</a:t>
            </a:r>
          </a:p>
        </p:txBody>
      </p:sp>
      <p:sp>
        <p:nvSpPr>
          <p:cNvPr id="18435"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Eurojust</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p:cNvSpPr>
          <p:nvPr>
            <p:ph type="body" idx="1"/>
          </p:nvPr>
        </p:nvSpPr>
        <p:spPr>
          <a:xfrm>
            <a:off x="593725" y="2017713"/>
            <a:ext cx="8093075" cy="4459287"/>
          </a:xfrm>
        </p:spPr>
        <p:txBody>
          <a:bodyPr/>
          <a:lstStyle/>
          <a:p>
            <a:r>
              <a:rPr lang="pt-PT"/>
              <a:t>Uma rede de pontos de contacto judicial </a:t>
            </a:r>
          </a:p>
          <a:p>
            <a:pPr lvl="1"/>
            <a:r>
              <a:rPr lang="pt-PT"/>
              <a:t>o Atlas</a:t>
            </a:r>
          </a:p>
          <a:p>
            <a:pPr lvl="2"/>
            <a:r>
              <a:rPr lang="pt-PT"/>
              <a:t>permite que os profissionais da justiça identifiquem imediatamente a autoridade local competente de cada Estado-Membro para receber e executar um pedido de assistência jurídica mútua</a:t>
            </a:r>
          </a:p>
          <a:p>
            <a:r>
              <a:rPr lang="pt-PT"/>
              <a:t>Os pontos de contacto são</a:t>
            </a:r>
          </a:p>
          <a:p>
            <a:pPr lvl="1"/>
            <a:r>
              <a:rPr lang="pt-PT"/>
              <a:t>intermediários ativos com o objetivo de facilitar a cooperação judiciária entre os Estados-Membros</a:t>
            </a:r>
          </a:p>
        </p:txBody>
      </p:sp>
      <p:sp>
        <p:nvSpPr>
          <p:cNvPr id="19459" name="Title 1"/>
          <p:cNvSpPr>
            <a:spLocks noGrp="1"/>
          </p:cNvSpPr>
          <p:nvPr>
            <p:ph type="title"/>
          </p:nvPr>
        </p:nvSpPr>
        <p:spPr>
          <a:xfrm>
            <a:off x="457200" y="274638"/>
            <a:ext cx="8229600" cy="1230312"/>
          </a:xfrm>
        </p:spPr>
        <p:txBody>
          <a:bodyPr/>
          <a:lstStyle/>
          <a:p>
            <a:pPr eaLnBrk="1" hangingPunct="1"/>
            <a:r>
              <a:rPr lang="pt-PT" b="1">
                <a:ea typeface="ＭＳ Ｐゴシック" pitchFamily="34" charset="-128"/>
              </a:rPr>
              <a:t>Rede Judiciária Europeia</a:t>
            </a:r>
            <a:br>
              <a:rPr lang="pt-PT" b="1">
                <a:ea typeface="ＭＳ Ｐゴシック" pitchFamily="34" charset="-128"/>
              </a:rPr>
            </a:br>
            <a:r>
              <a:rPr lang="pt-PT" b="1">
                <a:ea typeface="ＭＳ Ｐゴシック" pitchFamily="34" charset="-128"/>
              </a:rPr>
              <a:t>em Matéria Penal</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descr="Retângulo: Clique para editar os estilos de texto principais Segundo nível Terceiro nível Quarto nível Quinto nível"/>
          <p:cNvSpPr>
            <a:spLocks noGrp="1" noChangeArrowheads="1"/>
          </p:cNvSpPr>
          <p:nvPr>
            <p:ph type="body" idx="1"/>
          </p:nvPr>
        </p:nvSpPr>
        <p:spPr>
          <a:xfrm>
            <a:off x="457200" y="1341438"/>
            <a:ext cx="8229600" cy="5168900"/>
          </a:xfrm>
        </p:spPr>
        <p:txBody>
          <a:bodyPr/>
          <a:lstStyle/>
          <a:p>
            <a:pPr>
              <a:lnSpc>
                <a:spcPct val="90000"/>
              </a:lnSpc>
              <a:buFont typeface="Wingdings" pitchFamily="2" charset="2"/>
              <a:buNone/>
            </a:pPr>
            <a:r>
              <a:rPr lang="pt-PT" b="1" i="1">
                <a:ea typeface="ＭＳ Ｐゴシック" pitchFamily="34" charset="-128"/>
              </a:rPr>
              <a:t>Convenção Europeia de 1959 </a:t>
            </a:r>
          </a:p>
          <a:p>
            <a:pPr>
              <a:lnSpc>
                <a:spcPct val="90000"/>
              </a:lnSpc>
              <a:buFont typeface="Wingdings" pitchFamily="2" charset="2"/>
              <a:buNone/>
            </a:pPr>
            <a:r>
              <a:rPr lang="pt-PT" b="1" i="1">
                <a:ea typeface="ＭＳ Ｐゴシック" pitchFamily="34" charset="-128"/>
              </a:rPr>
              <a:t>sobre Assistência Mútua em Matéria Penal</a:t>
            </a:r>
          </a:p>
          <a:p>
            <a:pPr>
              <a:lnSpc>
                <a:spcPct val="90000"/>
              </a:lnSpc>
            </a:pPr>
            <a:r>
              <a:rPr lang="pt-PT"/>
              <a:t>Constitui o pano de fundo da Convenção de </a:t>
            </a:r>
          </a:p>
          <a:p>
            <a:pPr>
              <a:lnSpc>
                <a:spcPct val="90000"/>
              </a:lnSpc>
            </a:pPr>
            <a:r>
              <a:rPr lang="pt-PT"/>
              <a:t>Budapeste </a:t>
            </a:r>
          </a:p>
          <a:p>
            <a:pPr>
              <a:lnSpc>
                <a:spcPct val="90000"/>
              </a:lnSpc>
            </a:pPr>
            <a:r>
              <a:rPr lang="pt-PT"/>
              <a:t>Todos os Estados Membros do Conselho Europeu ratificaram-na</a:t>
            </a:r>
          </a:p>
          <a:p>
            <a:pPr>
              <a:lnSpc>
                <a:spcPct val="90000"/>
              </a:lnSpc>
            </a:pPr>
            <a:r>
              <a:rPr lang="pt-PT"/>
              <a:t>De entre todas as Partes da Convenção de Budapeste, a única parte que não é membro da Convenção de 1959 são os Estados Unidos da América.</a:t>
            </a:r>
          </a:p>
        </p:txBody>
      </p:sp>
      <p:sp>
        <p:nvSpPr>
          <p:cNvPr id="20483"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Concelho Europeu</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19</a:t>
            </a:fld>
            <a:endParaRPr lang="en-US"/>
          </a:p>
        </p:txBody>
      </p:sp>
    </p:spTree>
    <p:extLst>
      <p:ext uri="{BB962C8B-B14F-4D97-AF65-F5344CB8AC3E}">
        <p14:creationId xmlns:p14="http://schemas.microsoft.com/office/powerpoint/2010/main" val="1857359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274638"/>
            <a:ext cx="8229600" cy="754062"/>
          </a:xfrm>
        </p:spPr>
        <p:txBody>
          <a:bodyPr/>
          <a:lstStyle/>
          <a:p>
            <a:pPr eaLnBrk="1" hangingPunct="1"/>
            <a:r>
              <a:rPr lang="pt-PT" b="1">
                <a:ea typeface="ＭＳ Ｐゴシック" pitchFamily="34" charset="-128"/>
              </a:rPr>
              <a:t>Programa</a:t>
            </a:r>
          </a:p>
        </p:txBody>
      </p:sp>
      <p:sp>
        <p:nvSpPr>
          <p:cNvPr id="3075" name="Content Placeholder 2"/>
          <p:cNvSpPr>
            <a:spLocks noGrp="1"/>
          </p:cNvSpPr>
          <p:nvPr>
            <p:ph idx="1"/>
          </p:nvPr>
        </p:nvSpPr>
        <p:spPr>
          <a:xfrm>
            <a:off x="457200" y="1028700"/>
            <a:ext cx="8513763" cy="5494338"/>
          </a:xfrm>
        </p:spPr>
        <p:txBody>
          <a:bodyPr/>
          <a:lstStyle/>
          <a:p>
            <a:pPr eaLnBrk="1" hangingPunct="1">
              <a:lnSpc>
                <a:spcPct val="80000"/>
              </a:lnSpc>
            </a:pPr>
            <a:r>
              <a:rPr lang="pt-PT" sz="2600" b="1">
                <a:ea typeface="ＭＳ Ｐゴシック" pitchFamily="34" charset="-128"/>
              </a:rPr>
              <a:t>Parte Um</a:t>
            </a:r>
          </a:p>
          <a:p>
            <a:pPr marL="0" indent="0" eaLnBrk="1" hangingPunct="1">
              <a:lnSpc>
                <a:spcPct val="80000"/>
              </a:lnSpc>
              <a:buNone/>
            </a:pPr>
            <a:r>
              <a:rPr lang="pt-PT" sz="2600" b="1">
                <a:ea typeface="ＭＳ Ｐゴシック" pitchFamily="34" charset="-128"/>
              </a:rPr>
              <a:t>	</a:t>
            </a:r>
            <a:r>
              <a:rPr lang="pt-PT" sz="2600">
                <a:ea typeface="ＭＳ Ｐゴシック" pitchFamily="34" charset="-128"/>
              </a:rPr>
              <a:t>A dimensão internacional do cibercrime</a:t>
            </a:r>
          </a:p>
          <a:p>
            <a:pPr eaLnBrk="1" hangingPunct="1">
              <a:lnSpc>
                <a:spcPct val="80000"/>
              </a:lnSpc>
            </a:pPr>
            <a:r>
              <a:rPr lang="pt-PT" sz="2600" b="1">
                <a:ea typeface="ＭＳ Ｐゴシック" pitchFamily="34" charset="-128"/>
              </a:rPr>
              <a:t>Parte Dois</a:t>
            </a:r>
          </a:p>
          <a:p>
            <a:pPr marL="0" indent="0" eaLnBrk="1" hangingPunct="1">
              <a:lnSpc>
                <a:spcPct val="80000"/>
              </a:lnSpc>
              <a:buNone/>
            </a:pPr>
            <a:r>
              <a:rPr lang="pt-PT" sz="2600">
                <a:ea typeface="ＭＳ Ｐゴシック" pitchFamily="34" charset="-128"/>
              </a:rPr>
              <a:t>	Resposta internacional ao cibercrime</a:t>
            </a:r>
          </a:p>
          <a:p>
            <a:pPr eaLnBrk="1" hangingPunct="1">
              <a:lnSpc>
                <a:spcPct val="80000"/>
              </a:lnSpc>
            </a:pPr>
            <a:r>
              <a:rPr lang="pt-PT" sz="2600" b="1">
                <a:ea typeface="ＭＳ Ｐゴシック" pitchFamily="34" charset="-128"/>
              </a:rPr>
              <a:t>Parte Três</a:t>
            </a:r>
          </a:p>
          <a:p>
            <a:pPr marL="0" indent="0" eaLnBrk="1" hangingPunct="1">
              <a:lnSpc>
                <a:spcPct val="80000"/>
              </a:lnSpc>
              <a:buNone/>
            </a:pPr>
            <a:r>
              <a:rPr lang="pt-PT" sz="2600">
                <a:ea typeface="ＭＳ Ｐゴシック" pitchFamily="34" charset="-128"/>
              </a:rPr>
              <a:t>	Resposta internacional ao cibercrime: Convenção de Budapeste sobre Cibercrime</a:t>
            </a:r>
          </a:p>
          <a:p>
            <a:pPr eaLnBrk="1" hangingPunct="1">
              <a:lnSpc>
                <a:spcPct val="80000"/>
              </a:lnSpc>
            </a:pPr>
            <a:r>
              <a:rPr lang="pt-PT" sz="2600" b="1">
                <a:ea typeface="ＭＳ Ｐゴシック" pitchFamily="34" charset="-128"/>
              </a:rPr>
              <a:t>Parte Quatro</a:t>
            </a:r>
          </a:p>
          <a:p>
            <a:pPr marL="0" indent="0" eaLnBrk="1" hangingPunct="1">
              <a:lnSpc>
                <a:spcPct val="80000"/>
              </a:lnSpc>
              <a:buNone/>
            </a:pPr>
            <a:r>
              <a:rPr lang="pt-PT" sz="2600">
                <a:ea typeface="ＭＳ Ｐゴシック" pitchFamily="34" charset="-128"/>
              </a:rPr>
              <a:t>	Convenção de Budapeste: ferramentas de cooperação internacional</a:t>
            </a:r>
          </a:p>
          <a:p>
            <a:pPr eaLnBrk="1" hangingPunct="1">
              <a:lnSpc>
                <a:spcPct val="80000"/>
              </a:lnSpc>
            </a:pPr>
            <a:r>
              <a:rPr lang="pt-PT" sz="2600" b="1">
                <a:ea typeface="ＭＳ Ｐゴシック" pitchFamily="34" charset="-128"/>
              </a:rPr>
              <a:t>Parte Cinco</a:t>
            </a:r>
          </a:p>
          <a:p>
            <a:pPr marL="0" indent="0" eaLnBrk="1" hangingPunct="1">
              <a:lnSpc>
                <a:spcPct val="80000"/>
              </a:lnSpc>
              <a:buNone/>
            </a:pPr>
            <a:r>
              <a:rPr lang="pt-PT" sz="2600">
                <a:ea typeface="ＭＳ Ｐゴシック" pitchFamily="34" charset="-128"/>
              </a:rPr>
              <a:t>	Algumas questões práticas relacionadas com as investigações internacionais sobre cibercrime</a:t>
            </a:r>
          </a:p>
          <a:p>
            <a:pPr eaLnBrk="1" hangingPunct="1">
              <a:lnSpc>
                <a:spcPct val="80000"/>
              </a:lnSpc>
            </a:pPr>
            <a:r>
              <a:rPr lang="pt-PT" sz="2600" b="1">
                <a:ea typeface="ＭＳ Ｐゴシック" pitchFamily="34" charset="-128"/>
              </a:rPr>
              <a:t>Parte Seis</a:t>
            </a:r>
          </a:p>
          <a:p>
            <a:pPr marL="0" indent="0" eaLnBrk="1" hangingPunct="1">
              <a:lnSpc>
                <a:spcPct val="80000"/>
              </a:lnSpc>
              <a:buNone/>
            </a:pPr>
            <a:r>
              <a:rPr lang="pt-PT" sz="2600">
                <a:ea typeface="ＭＳ Ｐゴシック" pitchFamily="34" charset="-128"/>
              </a:rPr>
              <a:t>	Resumo</a:t>
            </a:r>
          </a:p>
        </p:txBody>
      </p:sp>
      <p:sp>
        <p:nvSpPr>
          <p:cNvPr id="2" name="Slide Number Placeholder 1"/>
          <p:cNvSpPr>
            <a:spLocks noGrp="1"/>
          </p:cNvSpPr>
          <p:nvPr>
            <p:ph type="sldNum" sz="quarter" idx="12"/>
          </p:nvPr>
        </p:nvSpPr>
        <p:spPr/>
        <p:txBody>
          <a:bodyPr/>
          <a:lstStyle/>
          <a:p>
            <a:pPr>
              <a:defRPr/>
            </a:pPr>
            <a:r>
              <a:rPr lang="pt-PT"/>
              <a:t>!</a:t>
            </a:r>
            <a:fld id="{0E62E50F-F83A-42AC-8BE7-462956D58F63}" type="slidenum">
              <a:rPr lang="en-US" smtClean="0"/>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3"/>
          <p:cNvSpPr>
            <a:spLocks noGrp="1"/>
          </p:cNvSpPr>
          <p:nvPr>
            <p:ph type="body" idx="1"/>
          </p:nvPr>
        </p:nvSpPr>
        <p:spPr>
          <a:xfrm>
            <a:off x="457200" y="1201738"/>
            <a:ext cx="8229600" cy="4924425"/>
          </a:xfrm>
        </p:spPr>
        <p:txBody>
          <a:bodyPr/>
          <a:lstStyle/>
          <a:p>
            <a:pPr eaLnBrk="1" hangingPunct="1"/>
            <a:r>
              <a:rPr lang="pt-PT"/>
              <a:t>Resoluções sobre o </a:t>
            </a:r>
            <a:r>
              <a:rPr lang="pt-PT" i="1"/>
              <a:t>Combate à má utilização das tecnologias de informação </a:t>
            </a:r>
            <a:r>
              <a:rPr lang="pt-PT"/>
              <a:t>(Resoluções 55/63 e 56/121)</a:t>
            </a:r>
          </a:p>
          <a:p>
            <a:pPr lvl="1" eaLnBrk="1" hangingPunct="1"/>
            <a:r>
              <a:rPr lang="pt-PT"/>
              <a:t>a necessidade de garantir que cada Estado adota uma lei adequada sobre cibercrime – para eliminar os </a:t>
            </a:r>
            <a:r>
              <a:rPr lang="pt-PT" i="1">
                <a:ea typeface="MS PGothic" panose="020B0600070205080204" pitchFamily="34" charset="-128"/>
              </a:rPr>
              <a:t>locais de impunidade</a:t>
            </a:r>
          </a:p>
          <a:p>
            <a:pPr lvl="1" eaLnBrk="1" hangingPunct="1"/>
            <a:r>
              <a:rPr lang="pt-PT"/>
              <a:t>a necessidade de troca de informações, de cooperação e de coordenação entre todos os Estados relativamente a investigações criminais concretas em casos internacionais de utilização criminosa de tecnologias da informação.</a:t>
            </a:r>
          </a:p>
          <a:p>
            <a:pPr eaLnBrk="1" hangingPunct="1"/>
            <a:endParaRPr lang="en-GB" altLang="en-US"/>
          </a:p>
        </p:txBody>
      </p:sp>
      <p:sp>
        <p:nvSpPr>
          <p:cNvPr id="223235" name="Title 1"/>
          <p:cNvSpPr>
            <a:spLocks noGrp="1"/>
          </p:cNvSpPr>
          <p:nvPr>
            <p:ph type="title"/>
          </p:nvPr>
        </p:nvSpPr>
        <p:spPr>
          <a:xfrm>
            <a:off x="457200" y="182563"/>
            <a:ext cx="8229600" cy="774700"/>
          </a:xfrm>
        </p:spPr>
        <p:txBody>
          <a:bodyPr/>
          <a:lstStyle/>
          <a:p>
            <a:r>
              <a:rPr lang="pt-PT" sz="3600" b="1"/>
              <a:t>Assembleia Geral das Nações Unidas</a:t>
            </a:r>
          </a:p>
        </p:txBody>
      </p:sp>
      <p:sp>
        <p:nvSpPr>
          <p:cNvPr id="5" name="Slide Number Placeholder 1"/>
          <p:cNvSpPr>
            <a:spLocks noGrp="1"/>
          </p:cNvSpPr>
          <p:nvPr>
            <p:ph type="sldNum" sz="quarter" idx="12"/>
          </p:nvPr>
        </p:nvSpPr>
        <p:spPr>
          <a:xfrm>
            <a:off x="6553200" y="6356350"/>
            <a:ext cx="2133600" cy="365125"/>
          </a:xfrm>
        </p:spPr>
        <p:txBody>
          <a:bodyPr/>
          <a:lstStyle/>
          <a:p>
            <a:pPr>
              <a:defRPr/>
            </a:pPr>
            <a:fld id="{0E62E50F-F83A-42AC-8BE7-462956D58F63}" type="slidenum">
              <a:rPr lang="en-US" smtClean="0"/>
              <a:pPr>
                <a:defRPr/>
              </a:pPr>
              <a:t>20</a:t>
            </a:fld>
            <a:endParaRPr lang="en-US"/>
          </a:p>
        </p:txBody>
      </p:sp>
    </p:spTree>
    <p:extLst>
      <p:ext uri="{BB962C8B-B14F-4D97-AF65-F5344CB8AC3E}">
        <p14:creationId xmlns:p14="http://schemas.microsoft.com/office/powerpoint/2010/main" val="25642414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p:cNvSpPr>
          <p:nvPr>
            <p:ph type="body" idx="1"/>
          </p:nvPr>
        </p:nvSpPr>
        <p:spPr>
          <a:xfrm>
            <a:off x="457200" y="1320800"/>
            <a:ext cx="8229600" cy="4525963"/>
          </a:xfrm>
        </p:spPr>
        <p:txBody>
          <a:bodyPr/>
          <a:lstStyle/>
          <a:p>
            <a:pPr eaLnBrk="1" hangingPunct="1">
              <a:lnSpc>
                <a:spcPct val="90000"/>
              </a:lnSpc>
              <a:buFont typeface="Arial" charset="0"/>
              <a:buChar char="•"/>
              <a:defRPr/>
            </a:pPr>
            <a:r>
              <a:rPr lang="pt-PT" sz="2800">
                <a:latin typeface="+mj-lt"/>
                <a:ea typeface="+mn-ea"/>
                <a:cs typeface="+mn-cs"/>
              </a:rPr>
              <a:t>Opções mais proativas</a:t>
            </a:r>
          </a:p>
          <a:p>
            <a:pPr eaLnBrk="1" hangingPunct="1">
              <a:lnSpc>
                <a:spcPct val="90000"/>
              </a:lnSpc>
              <a:buFont typeface="Arial" charset="0"/>
              <a:buChar char="•"/>
              <a:defRPr/>
            </a:pPr>
            <a:endParaRPr lang="en-GB" sz="2800" dirty="0">
              <a:latin typeface="+mj-lt"/>
              <a:ea typeface="+mn-ea"/>
              <a:cs typeface="+mn-cs"/>
            </a:endParaRPr>
          </a:p>
          <a:p>
            <a:pPr eaLnBrk="1" hangingPunct="1">
              <a:lnSpc>
                <a:spcPct val="90000"/>
              </a:lnSpc>
              <a:buFont typeface="Arial" charset="0"/>
              <a:buChar char="•"/>
              <a:defRPr/>
            </a:pPr>
            <a:r>
              <a:rPr lang="pt-PT" sz="2800">
                <a:latin typeface="+mj-lt"/>
                <a:ea typeface="+mn-ea"/>
                <a:cs typeface="+mn-cs"/>
              </a:rPr>
              <a:t>O G8 criou uma rede de pontos de contacto</a:t>
            </a:r>
          </a:p>
          <a:p>
            <a:pPr lvl="1" eaLnBrk="1" hangingPunct="1">
              <a:lnSpc>
                <a:spcPct val="90000"/>
              </a:lnSpc>
              <a:buFont typeface="Arial" charset="0"/>
              <a:buChar char="–"/>
              <a:defRPr/>
            </a:pPr>
            <a:r>
              <a:rPr lang="pt-PT">
                <a:latin typeface="+mj-lt"/>
                <a:ea typeface="+mn-ea"/>
                <a:cs typeface="+mn-cs"/>
              </a:rPr>
              <a:t>tornou-se uma referência no panorama da cooperação internacional</a:t>
            </a:r>
          </a:p>
          <a:p>
            <a:pPr lvl="1" eaLnBrk="1" hangingPunct="1">
              <a:lnSpc>
                <a:spcPct val="90000"/>
              </a:lnSpc>
              <a:buFont typeface="Arial" charset="0"/>
              <a:buChar char="–"/>
              <a:defRPr/>
            </a:pPr>
            <a:r>
              <a:rPr lang="pt-PT">
                <a:latin typeface="+mj-lt"/>
                <a:ea typeface="+mn-ea"/>
                <a:cs typeface="+mn-cs"/>
              </a:rPr>
              <a:t>um diretório de nomes, que pode ser alcançado e facilitar a ação imediata quando necessário</a:t>
            </a:r>
          </a:p>
          <a:p>
            <a:pPr eaLnBrk="1" hangingPunct="1">
              <a:lnSpc>
                <a:spcPct val="90000"/>
              </a:lnSpc>
              <a:buFont typeface="Arial" charset="0"/>
              <a:buChar char="•"/>
              <a:defRPr/>
            </a:pPr>
            <a:endParaRPr lang="en-GB" sz="2800" dirty="0">
              <a:latin typeface="+mj-lt"/>
              <a:ea typeface="+mn-ea"/>
              <a:cs typeface="+mn-cs"/>
            </a:endParaRPr>
          </a:p>
        </p:txBody>
      </p:sp>
      <p:sp>
        <p:nvSpPr>
          <p:cNvPr id="231427" name="Title 1"/>
          <p:cNvSpPr>
            <a:spLocks noGrp="1"/>
          </p:cNvSpPr>
          <p:nvPr>
            <p:ph type="title"/>
          </p:nvPr>
        </p:nvSpPr>
        <p:spPr>
          <a:xfrm>
            <a:off x="457200" y="182563"/>
            <a:ext cx="8229600" cy="1003300"/>
          </a:xfrm>
        </p:spPr>
        <p:txBody>
          <a:bodyPr/>
          <a:lstStyle/>
          <a:p>
            <a:pPr eaLnBrk="1" hangingPunct="1"/>
            <a:r>
              <a:rPr lang="pt-PT" sz="3600" b="1"/>
              <a:t>Subgrupo de crimes de alta tecnologia do G8</a:t>
            </a:r>
          </a:p>
        </p:txBody>
      </p:sp>
      <p:sp>
        <p:nvSpPr>
          <p:cNvPr id="5" name="Slide Number Placeholder 1"/>
          <p:cNvSpPr>
            <a:spLocks noGrp="1"/>
          </p:cNvSpPr>
          <p:nvPr>
            <p:ph type="sldNum" sz="quarter" idx="12"/>
          </p:nvPr>
        </p:nvSpPr>
        <p:spPr>
          <a:xfrm>
            <a:off x="6553200" y="6356350"/>
            <a:ext cx="2133600" cy="365125"/>
          </a:xfrm>
        </p:spPr>
        <p:txBody>
          <a:bodyPr/>
          <a:lstStyle/>
          <a:p>
            <a:pPr>
              <a:defRPr/>
            </a:pPr>
            <a:fld id="{0E62E50F-F83A-42AC-8BE7-462956D58F63}" type="slidenum">
              <a:rPr lang="en-US" smtClean="0"/>
              <a:pPr>
                <a:defRPr/>
              </a:pPr>
              <a:t>21</a:t>
            </a:fld>
            <a:endParaRPr lang="en-US"/>
          </a:p>
        </p:txBody>
      </p:sp>
    </p:spTree>
    <p:extLst>
      <p:ext uri="{BB962C8B-B14F-4D97-AF65-F5344CB8AC3E}">
        <p14:creationId xmlns:p14="http://schemas.microsoft.com/office/powerpoint/2010/main" val="1336320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3"/>
          <p:cNvSpPr>
            <a:spLocks noGrp="1"/>
          </p:cNvSpPr>
          <p:nvPr>
            <p:ph type="body" idx="1"/>
          </p:nvPr>
        </p:nvSpPr>
        <p:spPr/>
        <p:txBody>
          <a:bodyPr/>
          <a:lstStyle/>
          <a:p>
            <a:pPr eaLnBrk="1" hangingPunct="1">
              <a:lnSpc>
                <a:spcPct val="90000"/>
              </a:lnSpc>
            </a:pPr>
            <a:r>
              <a:rPr lang="pt-PT"/>
              <a:t>Decisão n.º 7/06 </a:t>
            </a:r>
          </a:p>
          <a:p>
            <a:pPr lvl="1" eaLnBrk="1" hangingPunct="1">
              <a:lnSpc>
                <a:spcPct val="90000"/>
              </a:lnSpc>
            </a:pPr>
            <a:r>
              <a:rPr lang="pt-PT"/>
              <a:t>os Estados participantes devem considerar a possibilidade de se tornarem parte da Convenção de Budapeste</a:t>
            </a:r>
          </a:p>
          <a:p>
            <a:pPr lvl="1" eaLnBrk="1" hangingPunct="1">
              <a:lnSpc>
                <a:spcPct val="90000"/>
              </a:lnSpc>
            </a:pPr>
            <a:r>
              <a:rPr lang="pt-PT"/>
              <a:t>os Estados participantes devem aderir à Rede Informática de Crimes permanente do G8 </a:t>
            </a:r>
          </a:p>
          <a:p>
            <a:pPr lvl="2" eaLnBrk="1" hangingPunct="1">
              <a:lnSpc>
                <a:spcPct val="90000"/>
              </a:lnSpc>
            </a:pPr>
            <a:r>
              <a:rPr lang="pt-PT"/>
              <a:t>e nomear um ponto de contacto apropriado com a finalidade de simplificar a cooperação internacional de aplicação da lei no combate à utilização criminosa do ciberespaço e em casos criminais que envolvam provas eletrónicas.</a:t>
            </a:r>
          </a:p>
        </p:txBody>
      </p:sp>
      <p:sp>
        <p:nvSpPr>
          <p:cNvPr id="234499" name="Title 1"/>
          <p:cNvSpPr>
            <a:spLocks noGrp="1"/>
          </p:cNvSpPr>
          <p:nvPr>
            <p:ph type="title"/>
          </p:nvPr>
        </p:nvSpPr>
        <p:spPr>
          <a:xfrm>
            <a:off x="457200" y="204334"/>
            <a:ext cx="8229600" cy="1003300"/>
          </a:xfrm>
        </p:spPr>
        <p:txBody>
          <a:bodyPr/>
          <a:lstStyle/>
          <a:p>
            <a:pPr eaLnBrk="1" hangingPunct="1"/>
            <a:r>
              <a:rPr lang="pt-PT" sz="3600" b="1"/>
              <a:t>OSCE</a:t>
            </a:r>
          </a:p>
        </p:txBody>
      </p:sp>
      <p:sp>
        <p:nvSpPr>
          <p:cNvPr id="5" name="Slide Number Placeholder 1"/>
          <p:cNvSpPr>
            <a:spLocks noGrp="1"/>
          </p:cNvSpPr>
          <p:nvPr>
            <p:ph type="sldNum" sz="quarter" idx="12"/>
          </p:nvPr>
        </p:nvSpPr>
        <p:spPr>
          <a:xfrm>
            <a:off x="6553200" y="6356350"/>
            <a:ext cx="2133600" cy="365125"/>
          </a:xfrm>
        </p:spPr>
        <p:txBody>
          <a:bodyPr/>
          <a:lstStyle/>
          <a:p>
            <a:pPr>
              <a:defRPr/>
            </a:pPr>
            <a:fld id="{0E62E50F-F83A-42AC-8BE7-462956D58F63}" type="slidenum">
              <a:rPr lang="en-US" smtClean="0"/>
              <a:pPr>
                <a:defRPr/>
              </a:pPr>
              <a:t>22</a:t>
            </a:fld>
            <a:endParaRPr lang="en-US"/>
          </a:p>
        </p:txBody>
      </p:sp>
    </p:spTree>
    <p:extLst>
      <p:ext uri="{BB962C8B-B14F-4D97-AF65-F5344CB8AC3E}">
        <p14:creationId xmlns:p14="http://schemas.microsoft.com/office/powerpoint/2010/main" val="578883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330486" y="1600065"/>
            <a:ext cx="8451850" cy="4841685"/>
          </a:xfrm>
        </p:spPr>
        <p:txBody>
          <a:bodyPr>
            <a:noAutofit/>
          </a:bodyPr>
          <a:lstStyle/>
          <a:p>
            <a:pPr marL="0" indent="0" algn="ctr" eaLnBrk="1" hangingPunct="1">
              <a:buFont typeface="Arial" panose="020B0604020202020204" pitchFamily="34" charset="0"/>
              <a:buNone/>
              <a:defRPr/>
            </a:pPr>
            <a:r>
              <a:rPr lang="pt-PT">
                <a:latin typeface="+mj-lt"/>
                <a:ea typeface="+mn-ea"/>
                <a:cs typeface="+mn-cs"/>
              </a:rPr>
              <a:t>Convenção sobre Cibersegurança </a:t>
            </a:r>
          </a:p>
          <a:p>
            <a:pPr marL="0" indent="0" algn="ctr" eaLnBrk="1" hangingPunct="1">
              <a:buFont typeface="Arial" panose="020B0604020202020204" pitchFamily="34" charset="0"/>
              <a:buNone/>
              <a:defRPr/>
            </a:pPr>
            <a:r>
              <a:rPr lang="pt-PT">
                <a:latin typeface="+mj-lt"/>
                <a:ea typeface="+mn-ea"/>
                <a:cs typeface="+mn-cs"/>
              </a:rPr>
              <a:t>e </a:t>
            </a:r>
          </a:p>
          <a:p>
            <a:pPr marL="0" indent="0" algn="ctr" eaLnBrk="1" hangingPunct="1">
              <a:buFont typeface="Arial" panose="020B0604020202020204" pitchFamily="34" charset="0"/>
              <a:buNone/>
              <a:defRPr/>
            </a:pPr>
            <a:r>
              <a:rPr lang="pt-PT">
                <a:latin typeface="+mj-lt"/>
                <a:ea typeface="+mn-ea"/>
                <a:cs typeface="+mn-cs"/>
              </a:rPr>
              <a:t>Proteção de Dados Pessoais</a:t>
            </a:r>
          </a:p>
          <a:p>
            <a:pPr marL="0" indent="0">
              <a:buNone/>
            </a:pPr>
            <a:endParaRPr lang="en-US" sz="2400" dirty="0"/>
          </a:p>
          <a:p>
            <a:pPr marL="0" indent="0">
              <a:buNone/>
            </a:pPr>
            <a:r>
              <a:rPr lang="pt-PT" sz="2400"/>
              <a:t>A Convenção da União Africana sobre Cibersegurança e Proteção de Dados Pessoais constitui um tratado multilateral assinado pelos membros da União Africana. Esta prevê princípios legislativos relativos a:</a:t>
            </a:r>
          </a:p>
          <a:p>
            <a:pPr marL="742950" indent="-742950">
              <a:buFont typeface="+mj-lt"/>
              <a:buAutoNum type="arabicPeriod"/>
            </a:pPr>
            <a:r>
              <a:rPr lang="pt-PT" sz="2400"/>
              <a:t>transações eletrónicas</a:t>
            </a:r>
          </a:p>
          <a:p>
            <a:pPr marL="742950" indent="-742950">
              <a:buFont typeface="+mj-lt"/>
              <a:buAutoNum type="arabicPeriod"/>
            </a:pPr>
            <a:r>
              <a:rPr lang="pt-PT" sz="2400"/>
              <a:t>proteção de dados pessoais</a:t>
            </a:r>
          </a:p>
          <a:p>
            <a:pPr marL="742950" indent="-742950">
              <a:buFont typeface="+mj-lt"/>
              <a:buAutoNum type="arabicPeriod"/>
            </a:pPr>
            <a:r>
              <a:rPr lang="pt-PT" sz="2400"/>
              <a:t>cibersegurança e cibercrime</a:t>
            </a:r>
          </a:p>
          <a:p>
            <a:pPr marL="0" indent="0" algn="ctr" eaLnBrk="1" hangingPunct="1">
              <a:buFont typeface="Arial" panose="020B0604020202020204" pitchFamily="34" charset="0"/>
              <a:buNone/>
              <a:defRPr/>
            </a:pPr>
            <a:endParaRPr lang="en-GB" dirty="0">
              <a:latin typeface="+mj-lt"/>
              <a:ea typeface="+mn-ea"/>
              <a:cs typeface="+mn-cs"/>
            </a:endParaRPr>
          </a:p>
          <a:p>
            <a:pPr marL="0" indent="0" algn="ctr" eaLnBrk="1" hangingPunct="1">
              <a:buFont typeface="Arial" panose="020B0604020202020204" pitchFamily="34" charset="0"/>
              <a:buNone/>
              <a:defRPr/>
            </a:pPr>
            <a:endParaRPr lang="en-GB" dirty="0">
              <a:latin typeface="+mj-lt"/>
              <a:ea typeface="+mn-ea"/>
              <a:cs typeface="+mn-cs"/>
            </a:endParaRPr>
          </a:p>
        </p:txBody>
      </p:sp>
      <p:sp>
        <p:nvSpPr>
          <p:cNvPr id="235523" name="Title 1"/>
          <p:cNvSpPr>
            <a:spLocks noGrp="1"/>
          </p:cNvSpPr>
          <p:nvPr>
            <p:ph type="title"/>
          </p:nvPr>
        </p:nvSpPr>
        <p:spPr>
          <a:xfrm>
            <a:off x="457200" y="182563"/>
            <a:ext cx="8229600" cy="1003300"/>
          </a:xfrm>
        </p:spPr>
        <p:txBody>
          <a:bodyPr/>
          <a:lstStyle/>
          <a:p>
            <a:pPr eaLnBrk="1" hangingPunct="1"/>
            <a:r>
              <a:rPr lang="pt-PT" sz="3600" b="1"/>
              <a:t>União Africana</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23</a:t>
            </a:fld>
            <a:endParaRPr lang="en-US"/>
          </a:p>
        </p:txBody>
      </p:sp>
    </p:spTree>
    <p:extLst>
      <p:ext uri="{BB962C8B-B14F-4D97-AF65-F5344CB8AC3E}">
        <p14:creationId xmlns:p14="http://schemas.microsoft.com/office/powerpoint/2010/main" val="4102983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218364" y="1190625"/>
            <a:ext cx="8693624" cy="5346653"/>
          </a:xfrm>
        </p:spPr>
        <p:txBody>
          <a:bodyPr>
            <a:normAutofit fontScale="70000" lnSpcReduction="20000"/>
          </a:bodyPr>
          <a:lstStyle/>
          <a:p>
            <a:pPr marL="571500" lvl="2" indent="-571500" eaLnBrk="1" hangingPunct="1">
              <a:spcAft>
                <a:spcPts val="1200"/>
              </a:spcAft>
              <a:defRPr/>
            </a:pPr>
            <a:r>
              <a:rPr lang="pt-PT" sz="4000">
                <a:latin typeface="+mj-lt"/>
                <a:ea typeface="+mn-ea"/>
                <a:cs typeface="+mn-cs"/>
              </a:rPr>
              <a:t>Lei modelo</a:t>
            </a:r>
          </a:p>
          <a:p>
            <a:pPr marL="571500" lvl="2" indent="-571500" eaLnBrk="1" hangingPunct="1">
              <a:spcAft>
                <a:spcPts val="1200"/>
              </a:spcAft>
              <a:defRPr/>
            </a:pPr>
            <a:r>
              <a:rPr lang="pt-PT" sz="4000">
                <a:latin typeface="+mj-lt"/>
                <a:ea typeface="+mn-ea"/>
              </a:rPr>
              <a:t>Esquema de Harare</a:t>
            </a:r>
          </a:p>
          <a:p>
            <a:pPr marL="1028700" lvl="3" indent="-571500" eaLnBrk="1" hangingPunct="1">
              <a:spcAft>
                <a:spcPts val="1200"/>
              </a:spcAft>
              <a:defRPr/>
            </a:pPr>
            <a:r>
              <a:rPr lang="pt-PT" sz="3600">
                <a:latin typeface="+mj-lt"/>
                <a:ea typeface="+mn-ea"/>
              </a:rPr>
              <a:t>garante um maior nível e uma maior abrangência da cooperação entre os governos da Commonwealth em questões criminais, incluindo questões de cibercrime.</a:t>
            </a:r>
          </a:p>
          <a:p>
            <a:pPr marL="1028700" lvl="3" indent="-571500" eaLnBrk="1" hangingPunct="1">
              <a:spcAft>
                <a:spcPts val="1200"/>
              </a:spcAft>
              <a:defRPr/>
            </a:pPr>
            <a:r>
              <a:rPr lang="pt-PT" sz="3600">
                <a:latin typeface="+mj-lt"/>
                <a:ea typeface="+mn-ea"/>
              </a:rPr>
              <a:t>Inclui, entre outros</a:t>
            </a:r>
          </a:p>
          <a:p>
            <a:pPr marL="1485900" lvl="4" indent="-571500" eaLnBrk="1" hangingPunct="1">
              <a:spcAft>
                <a:spcPts val="600"/>
              </a:spcAft>
              <a:defRPr/>
            </a:pPr>
            <a:r>
              <a:rPr lang="pt-PT" sz="3200"/>
              <a:t>Identificação e localização de pessoas</a:t>
            </a:r>
          </a:p>
          <a:p>
            <a:pPr marL="1485900" lvl="4" indent="-571500" eaLnBrk="1" hangingPunct="1">
              <a:spcAft>
                <a:spcPts val="600"/>
              </a:spcAft>
              <a:defRPr/>
            </a:pPr>
            <a:r>
              <a:rPr lang="pt-PT" sz="3200"/>
              <a:t>Notificação de atos</a:t>
            </a:r>
          </a:p>
          <a:p>
            <a:pPr marL="1485900" lvl="4" indent="-571500" eaLnBrk="1" hangingPunct="1">
              <a:spcAft>
                <a:spcPts val="600"/>
              </a:spcAft>
              <a:defRPr/>
            </a:pPr>
            <a:r>
              <a:rPr lang="pt-PT" sz="3200"/>
              <a:t>Pesquisa e apreensão</a:t>
            </a:r>
          </a:p>
          <a:p>
            <a:pPr marL="1485900" lvl="4" indent="-571500" eaLnBrk="1" hangingPunct="1">
              <a:spcAft>
                <a:spcPts val="600"/>
              </a:spcAft>
              <a:defRPr/>
            </a:pPr>
            <a:r>
              <a:rPr lang="pt-PT" sz="3200"/>
              <a:t>Obtenção de provas</a:t>
            </a:r>
          </a:p>
          <a:p>
            <a:pPr marL="1485900" lvl="4" indent="-571500" eaLnBrk="1" hangingPunct="1">
              <a:spcAft>
                <a:spcPts val="600"/>
              </a:spcAft>
              <a:defRPr/>
            </a:pPr>
            <a:r>
              <a:rPr lang="pt-PT" sz="3200"/>
              <a:t>Controlo, apreensão e confiscação do produto de instrumentos do crime.</a:t>
            </a:r>
          </a:p>
          <a:p>
            <a:pPr marL="1028700" lvl="3" indent="-571500" eaLnBrk="1" hangingPunct="1">
              <a:spcAft>
                <a:spcPts val="1200"/>
              </a:spcAft>
              <a:defRPr/>
            </a:pPr>
            <a:endParaRPr lang="en-GB" sz="4000" dirty="0">
              <a:latin typeface="+mj-lt"/>
              <a:ea typeface="+mn-ea"/>
            </a:endParaRPr>
          </a:p>
          <a:p>
            <a:pPr marL="1028700" lvl="3" indent="-571500" eaLnBrk="1" hangingPunct="1">
              <a:spcAft>
                <a:spcPts val="1200"/>
              </a:spcAft>
              <a:defRPr/>
            </a:pPr>
            <a:endParaRPr lang="en-GB" sz="3600" dirty="0">
              <a:latin typeface="+mj-lt"/>
              <a:ea typeface="+mn-ea"/>
              <a:cs typeface="+mn-cs"/>
            </a:endParaRPr>
          </a:p>
        </p:txBody>
      </p:sp>
      <p:sp>
        <p:nvSpPr>
          <p:cNvPr id="236547" name="Title 1"/>
          <p:cNvSpPr>
            <a:spLocks noGrp="1"/>
          </p:cNvSpPr>
          <p:nvPr>
            <p:ph type="title"/>
          </p:nvPr>
        </p:nvSpPr>
        <p:spPr>
          <a:xfrm>
            <a:off x="457200" y="182563"/>
            <a:ext cx="8229600" cy="1003300"/>
          </a:xfrm>
        </p:spPr>
        <p:txBody>
          <a:bodyPr/>
          <a:lstStyle/>
          <a:p>
            <a:pPr eaLnBrk="1" hangingPunct="1"/>
            <a:r>
              <a:rPr lang="pt-PT" sz="3600" b="1"/>
              <a:t>Commonwealth</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24</a:t>
            </a:fld>
            <a:endParaRPr lang="en-US"/>
          </a:p>
        </p:txBody>
      </p:sp>
    </p:spTree>
    <p:extLst>
      <p:ext uri="{BB962C8B-B14F-4D97-AF65-F5344CB8AC3E}">
        <p14:creationId xmlns:p14="http://schemas.microsoft.com/office/powerpoint/2010/main" val="29685676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Tratados de Assistência Jurídica Mútua</a:t>
            </a:r>
          </a:p>
        </p:txBody>
      </p:sp>
      <p:sp>
        <p:nvSpPr>
          <p:cNvPr id="3" name="Content Placeholder 2"/>
          <p:cNvSpPr>
            <a:spLocks noGrp="1"/>
          </p:cNvSpPr>
          <p:nvPr>
            <p:ph idx="1"/>
          </p:nvPr>
        </p:nvSpPr>
        <p:spPr/>
        <p:txBody>
          <a:bodyPr/>
          <a:lstStyle/>
          <a:p>
            <a:pPr algn="just"/>
            <a:r>
              <a:rPr lang="pt-PT"/>
              <a:t>Cooperação formal entre dois ou mais países</a:t>
            </a:r>
          </a:p>
          <a:p>
            <a:pPr algn="just"/>
            <a:r>
              <a:rPr lang="pt-PT"/>
              <a:t>Geralmente incluem disposições para a recolha e troca de informações</a:t>
            </a:r>
          </a:p>
          <a:p>
            <a:pPr algn="just"/>
            <a:r>
              <a:rPr lang="pt-PT"/>
              <a:t>Normalmente, prevê situações em que os pedidos podem ser recusados</a:t>
            </a:r>
          </a:p>
          <a:p>
            <a:pPr algn="just"/>
            <a:r>
              <a:rPr lang="pt-PT"/>
              <a:t>Geralmente, prevê os requisitos que os pedidos de assistência devem cumprir </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25</a:t>
            </a:fld>
            <a:endParaRPr lang="en-US"/>
          </a:p>
        </p:txBody>
      </p:sp>
    </p:spTree>
    <p:extLst>
      <p:ext uri="{BB962C8B-B14F-4D97-AF65-F5344CB8AC3E}">
        <p14:creationId xmlns:p14="http://schemas.microsoft.com/office/powerpoint/2010/main" val="22837054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Leis de Assistência Jurídica Mútua</a:t>
            </a:r>
          </a:p>
        </p:txBody>
      </p:sp>
      <p:sp>
        <p:nvSpPr>
          <p:cNvPr id="3" name="Content Placeholder 2"/>
          <p:cNvSpPr>
            <a:spLocks noGrp="1"/>
          </p:cNvSpPr>
          <p:nvPr>
            <p:ph idx="1"/>
          </p:nvPr>
        </p:nvSpPr>
        <p:spPr/>
        <p:txBody>
          <a:bodyPr/>
          <a:lstStyle/>
          <a:p>
            <a:pPr algn="just"/>
            <a:r>
              <a:rPr lang="pt-PT"/>
              <a:t>A legislação nacional pode prever mecanismos para cooperação com outros países, havendo, ou não, um MLAT celebrado com eles</a:t>
            </a:r>
          </a:p>
          <a:p>
            <a:pPr algn="just"/>
            <a:r>
              <a:rPr lang="pt-PT"/>
              <a:t>Estas leis podem conter disposições que facilitam a cooperação em diferentes áreas, incluindo a realização ou a solicitação de uma preservação expedita de dados armazenados, busca e apreensão de dados, interceção de dados de conteúdo e recolha de dados de tráfego.</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26</a:t>
            </a:fld>
            <a:endParaRPr lang="en-US"/>
          </a:p>
        </p:txBody>
      </p:sp>
    </p:spTree>
    <p:extLst>
      <p:ext uri="{BB962C8B-B14F-4D97-AF65-F5344CB8AC3E}">
        <p14:creationId xmlns:p14="http://schemas.microsoft.com/office/powerpoint/2010/main" val="10296098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type="body" idx="1"/>
          </p:nvPr>
        </p:nvSpPr>
        <p:spPr>
          <a:xfrm>
            <a:off x="457200" y="1190625"/>
            <a:ext cx="8229600" cy="4525963"/>
          </a:xfrm>
        </p:spPr>
        <p:txBody>
          <a:bodyPr/>
          <a:lstStyle/>
          <a:p>
            <a:pPr eaLnBrk="1" hangingPunct="1">
              <a:buFont typeface="Arial" charset="0"/>
              <a:buChar char="•"/>
              <a:defRPr/>
            </a:pPr>
            <a:endParaRPr lang="en-GB" sz="3600" dirty="0">
              <a:latin typeface="+mj-lt"/>
              <a:ea typeface="+mn-ea"/>
              <a:cs typeface="+mn-cs"/>
            </a:endParaRPr>
          </a:p>
        </p:txBody>
      </p:sp>
      <p:sp>
        <p:nvSpPr>
          <p:cNvPr id="237571" name="Title 1"/>
          <p:cNvSpPr>
            <a:spLocks noGrp="1"/>
          </p:cNvSpPr>
          <p:nvPr>
            <p:ph type="title"/>
          </p:nvPr>
        </p:nvSpPr>
        <p:spPr>
          <a:xfrm>
            <a:off x="457200" y="182563"/>
            <a:ext cx="8229600" cy="1003300"/>
          </a:xfrm>
        </p:spPr>
        <p:txBody>
          <a:bodyPr/>
          <a:lstStyle/>
          <a:p>
            <a:pPr eaLnBrk="1" hangingPunct="1"/>
            <a:r>
              <a:rPr lang="pt-PT" sz="3600" b="1"/>
              <a:t>Iniciativas privadas</a:t>
            </a:r>
          </a:p>
        </p:txBody>
      </p:sp>
      <p:pic>
        <p:nvPicPr>
          <p:cNvPr id="237572" name="Picture 10" descr="http://www.cirt.me/wp-content/uploads/2011/08/logo.jpg?9d7bd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4900" y="1520825"/>
            <a:ext cx="3943350"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3" name="Picture 12" descr="https://encrypted-tbn1.gstatic.com/images?q=tbn:ANd9GcRK1GONZ_7VzhLJ_7wkhpXT0kJihpbAd9sFuEUVERCubki9Vqiyz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575" y="4600575"/>
            <a:ext cx="35337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4" name="Picture 4" descr="https://www.maawg.org/logo.jpg"/>
          <p:cNvPicPr>
            <a:picLocks noChangeAspect="1" noChangeArrowheads="1"/>
          </p:cNvPicPr>
          <p:nvPr/>
        </p:nvPicPr>
        <p:blipFill>
          <a:blip r:embed="rId5">
            <a:extLst>
              <a:ext uri="{28A0092B-C50C-407E-A947-70E740481C1C}">
                <a14:useLocalDpi xmlns:a14="http://schemas.microsoft.com/office/drawing/2010/main" val="0"/>
              </a:ext>
            </a:extLst>
          </a:blip>
          <a:srcRect l="551" t="29811" b="28758"/>
          <a:stretch>
            <a:fillRect/>
          </a:stretch>
        </p:blipFill>
        <p:spPr bwMode="auto">
          <a:xfrm>
            <a:off x="5267325" y="4559300"/>
            <a:ext cx="3305175"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7575" name="Picture 6" descr="https://www.first.org/conference/2007/logos/first_logo-large_cmyk.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138" y="1147763"/>
            <a:ext cx="3802062"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27</a:t>
            </a:fld>
            <a:endParaRPr lang="en-US"/>
          </a:p>
        </p:txBody>
      </p:sp>
    </p:spTree>
    <p:extLst>
      <p:ext uri="{BB962C8B-B14F-4D97-AF65-F5344CB8AC3E}">
        <p14:creationId xmlns:p14="http://schemas.microsoft.com/office/powerpoint/2010/main" val="1271845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15913" y="2374900"/>
            <a:ext cx="8432800" cy="1530350"/>
          </a:xfrm>
        </p:spPr>
        <p:txBody>
          <a:bodyPr/>
          <a:lstStyle/>
          <a:p>
            <a:pPr eaLnBrk="1" hangingPunct="1"/>
            <a:r>
              <a:rPr lang="pt-PT" sz="4000" b="1">
                <a:ea typeface="ＭＳ Ｐゴシック" pitchFamily="34" charset="-128"/>
              </a:rPr>
              <a:t>Parte Três</a:t>
            </a:r>
            <a:br>
              <a:rPr lang="pt-PT" sz="4000" b="1">
                <a:ea typeface="ＭＳ Ｐゴシック" pitchFamily="34" charset="-128"/>
              </a:rPr>
            </a:br>
            <a:r>
              <a:rPr lang="pt-PT" sz="4000" b="1">
                <a:ea typeface="ＭＳ Ｐゴシック" pitchFamily="34" charset="-128"/>
              </a:rPr>
              <a:t>Respostas internacionais ao cibercrime - "Convenção de Budapeste sobre Cibercrime"</a:t>
            </a:r>
          </a:p>
        </p:txBody>
      </p:sp>
      <p:pic>
        <p:nvPicPr>
          <p:cNvPr id="22531"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287338" y="1609725"/>
            <a:ext cx="8682037" cy="4516438"/>
          </a:xfrm>
        </p:spPr>
        <p:txBody>
          <a:bodyPr/>
          <a:lstStyle/>
          <a:p>
            <a:pPr>
              <a:lnSpc>
                <a:spcPct val="80000"/>
              </a:lnSpc>
            </a:pPr>
            <a:r>
              <a:rPr lang="pt-PT" sz="2400">
                <a:ea typeface="ＭＳ Ｐゴシック" pitchFamily="34" charset="-128"/>
              </a:rPr>
              <a:t>Reconhecer a dimensão global da Internet e a dimensão internacional do cibercrime</a:t>
            </a:r>
          </a:p>
          <a:p>
            <a:pPr>
              <a:lnSpc>
                <a:spcPct val="80000"/>
              </a:lnSpc>
            </a:pPr>
            <a:r>
              <a:rPr lang="pt-PT" sz="2400">
                <a:ea typeface="ＭＳ Ｐゴシック" pitchFamily="34" charset="-128"/>
              </a:rPr>
              <a:t>Explicar a importância da cooperação internacional e reconhecer os instrumentos disponíveis para cooperação internacional no campo do cibercrime</a:t>
            </a:r>
          </a:p>
          <a:p>
            <a:pPr>
              <a:lnSpc>
                <a:spcPct val="80000"/>
              </a:lnSpc>
            </a:pPr>
            <a:r>
              <a:rPr lang="pt-PT" sz="2400">
                <a:ea typeface="ＭＳ Ｐゴシック" pitchFamily="34" charset="-128"/>
              </a:rPr>
              <a:t>Identificar a necessidade de canais muito rápidos e eficientes para cooperação internacional e os instrumentos disponíveis, as formas como são utilizados, os horários e a eficácia</a:t>
            </a:r>
          </a:p>
          <a:p>
            <a:pPr>
              <a:lnSpc>
                <a:spcPct val="80000"/>
              </a:lnSpc>
            </a:pPr>
            <a:r>
              <a:rPr lang="pt-PT" sz="2400">
                <a:ea typeface="ＭＳ Ｐゴシック" pitchFamily="34" charset="-128"/>
              </a:rPr>
              <a:t>Descrever os esforços de organizações internacionais relativamente à implementação de novas modalidades de cooperação internacional</a:t>
            </a:r>
          </a:p>
          <a:p>
            <a:pPr>
              <a:lnSpc>
                <a:spcPct val="80000"/>
              </a:lnSpc>
            </a:pPr>
            <a:r>
              <a:rPr lang="pt-PT" sz="2400">
                <a:ea typeface="ＭＳ Ｐゴシック" pitchFamily="34" charset="-128"/>
              </a:rPr>
              <a:t>Discutir a Convenção de Budapeste sobre Cibercrime - identificar os seus princípios gerais, as medidas provisórias e a rede permanente (24 horas por dia, 7 dias por semana) para cooperação internacional urgente</a:t>
            </a:r>
          </a:p>
          <a:p>
            <a:pPr eaLnBrk="1" hangingPunct="1">
              <a:lnSpc>
                <a:spcPct val="80000"/>
              </a:lnSpc>
              <a:buFont typeface="Wingdings" pitchFamily="2" charset="2"/>
              <a:buChar char="²"/>
            </a:pPr>
            <a:endParaRPr lang="en-GB" sz="2200" dirty="0">
              <a:ea typeface="ＭＳ Ｐゴシック" pitchFamily="34" charset="-128"/>
            </a:endParaRPr>
          </a:p>
          <a:p>
            <a:pPr eaLnBrk="1" hangingPunct="1">
              <a:lnSpc>
                <a:spcPct val="80000"/>
              </a:lnSpc>
              <a:buFont typeface="Wingdings" pitchFamily="2" charset="2"/>
              <a:buChar char="²"/>
            </a:pPr>
            <a:endParaRPr lang="en-GB" sz="2200" dirty="0">
              <a:ea typeface="ＭＳ Ｐゴシック" pitchFamily="34" charset="-128"/>
            </a:endParaRPr>
          </a:p>
        </p:txBody>
      </p:sp>
      <p:sp>
        <p:nvSpPr>
          <p:cNvPr id="4099"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Objetivos da sessão</a:t>
            </a:r>
          </a:p>
        </p:txBody>
      </p:sp>
      <p:sp>
        <p:nvSpPr>
          <p:cNvPr id="2" name="Slide Number Placeholder 1"/>
          <p:cNvSpPr>
            <a:spLocks noGrp="1"/>
          </p:cNvSpPr>
          <p:nvPr>
            <p:ph type="sldNum" sz="quarter" idx="12"/>
          </p:nvPr>
        </p:nvSpPr>
        <p:spPr/>
        <p:txBody>
          <a:bodyPr/>
          <a:lstStyle/>
          <a:p>
            <a:pPr>
              <a:defRPr/>
            </a:pPr>
            <a:r>
              <a:rPr lang="pt-PT"/>
              <a:t>!</a:t>
            </a:r>
            <a:fld id="{0E62E50F-F83A-42AC-8BE7-462956D58F63}"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457200" y="134938"/>
            <a:ext cx="8229600" cy="1143000"/>
          </a:xfrm>
        </p:spPr>
        <p:txBody>
          <a:bodyPr/>
          <a:lstStyle/>
          <a:p>
            <a:pPr eaLnBrk="1" hangingPunct="1"/>
            <a:r>
              <a:rPr lang="pt-PT" sz="3200" b="1"/>
              <a:t>A Convenção de "Budapeste" sobre Cibercriminalidade</a:t>
            </a:r>
            <a:br>
              <a:rPr lang="pt-PT" sz="3200" b="1"/>
            </a:br>
            <a:r>
              <a:rPr lang="pt-PT" sz="3200" b="1"/>
              <a:t>do Conselho Europeu</a:t>
            </a:r>
          </a:p>
        </p:txBody>
      </p:sp>
      <p:sp>
        <p:nvSpPr>
          <p:cNvPr id="7" name="TextBox 6"/>
          <p:cNvSpPr txBox="1"/>
          <p:nvPr/>
        </p:nvSpPr>
        <p:spPr>
          <a:xfrm>
            <a:off x="395288" y="1270000"/>
            <a:ext cx="8640762" cy="5262979"/>
          </a:xfrm>
          <a:prstGeom prst="rect">
            <a:avLst/>
          </a:prstGeom>
          <a:noFill/>
        </p:spPr>
        <p:txBody>
          <a:bodyPr>
            <a:spAutoFit/>
          </a:bodyPr>
          <a:lstStyle/>
          <a:p>
            <a:pPr marL="342900" indent="-342900">
              <a:buFont typeface="Arial" pitchFamily="34" charset="0"/>
              <a:buChar char="•"/>
              <a:defRPr/>
            </a:pPr>
            <a:r>
              <a:rPr lang="pt-PT" sz="2400" b="1">
                <a:latin typeface="+mn-lt"/>
              </a:rPr>
              <a:t>Abertura para assinatura a 23 de novembro de 2001 em Budapeste</a:t>
            </a:r>
          </a:p>
          <a:p>
            <a:pPr marL="342900" indent="-342900">
              <a:buFont typeface="Arial" pitchFamily="34" charset="0"/>
              <a:buChar char="•"/>
              <a:defRPr/>
            </a:pPr>
            <a:r>
              <a:rPr lang="pt-PT" sz="2400" b="1">
                <a:latin typeface="+mn-lt"/>
              </a:rPr>
              <a:t>Seguido pelo Comité da Convenção sobre Cibercrime (T-CY) </a:t>
            </a:r>
          </a:p>
          <a:p>
            <a:pPr marL="342900" indent="-342900">
              <a:buFont typeface="Arial" pitchFamily="34" charset="0"/>
              <a:buChar char="•"/>
              <a:defRPr/>
            </a:pPr>
            <a:r>
              <a:rPr lang="pt-PT" sz="2400" b="1">
                <a:latin typeface="+mn-lt"/>
              </a:rPr>
              <a:t>Aberto para adesão por qualquer Estado</a:t>
            </a:r>
          </a:p>
          <a:p>
            <a:pPr>
              <a:defRPr/>
            </a:pPr>
            <a:endParaRPr lang="en-GB" sz="2400" b="1" dirty="0">
              <a:latin typeface="+mn-lt"/>
            </a:endParaRPr>
          </a:p>
          <a:p>
            <a:pPr>
              <a:defRPr/>
            </a:pPr>
            <a:r>
              <a:rPr lang="pt-PT" sz="2400" b="1">
                <a:latin typeface="+mn-lt"/>
              </a:rPr>
              <a:t>Em 15/06/2017:</a:t>
            </a:r>
          </a:p>
          <a:p>
            <a:pPr marL="342900" indent="-342900">
              <a:buFont typeface="Arial" pitchFamily="34" charset="0"/>
              <a:buChar char="•"/>
              <a:defRPr/>
            </a:pPr>
            <a:r>
              <a:rPr lang="pt-PT" sz="2400" b="1">
                <a:latin typeface="+mn-lt"/>
              </a:rPr>
              <a:t>55 membros</a:t>
            </a:r>
            <a:r>
              <a:rPr lang="pt-PT" sz="2400">
                <a:latin typeface="+mn-lt"/>
              </a:rPr>
              <a:t> (43 Estados-Membros do Conselho Europeu, além da Austrália, Canadá, Chile, República Dominicana, Israel, Japão, Maurícia, Panamá, Senegal, Sri Lanka e EUA)</a:t>
            </a:r>
          </a:p>
          <a:p>
            <a:pPr marL="342900" indent="-342900">
              <a:buFont typeface="Arial" pitchFamily="34" charset="0"/>
              <a:buChar char="•"/>
              <a:defRPr/>
            </a:pPr>
            <a:r>
              <a:rPr lang="pt-PT" sz="2400" b="1">
                <a:latin typeface="+mn-lt"/>
              </a:rPr>
              <a:t>Número total de ratificações/adesões:</a:t>
            </a:r>
            <a:r>
              <a:rPr lang="pt-PT" sz="2400">
                <a:latin typeface="+mn-lt"/>
              </a:rPr>
              <a:t> </a:t>
            </a:r>
            <a:r>
              <a:rPr lang="pt-PT" sz="2400" b="1">
                <a:latin typeface="+mn-lt"/>
              </a:rPr>
              <a:t>54</a:t>
            </a:r>
          </a:p>
          <a:p>
            <a:pPr marL="342900" indent="-342900">
              <a:buFont typeface="Arial" pitchFamily="34" charset="0"/>
              <a:buChar char="•"/>
              <a:defRPr/>
            </a:pPr>
            <a:r>
              <a:rPr lang="pt-PT" sz="2400" b="1">
                <a:latin typeface="+mn-lt"/>
              </a:rPr>
              <a:t>Número total de assinaturas não seguidas de ratificações: 4</a:t>
            </a:r>
            <a:r>
              <a:rPr lang="pt-PT" sz="2400">
                <a:latin typeface="+mn-lt"/>
              </a:rPr>
              <a:t> (Irlanda, Mónaco, Suécia, África do Sul)</a:t>
            </a:r>
          </a:p>
          <a:p>
            <a:pPr>
              <a:defRPr/>
            </a:pPr>
            <a:r>
              <a:rPr lang="pt-PT" sz="2400" b="1">
                <a:latin typeface="+mn-lt"/>
              </a:rPr>
              <a:t> </a:t>
            </a:r>
          </a:p>
          <a:p>
            <a:pPr marL="342900" indent="-342900">
              <a:buFont typeface="Arial" panose="020B0604020202020204" pitchFamily="34" charset="0"/>
              <a:buChar char="•"/>
              <a:defRPr/>
            </a:pPr>
            <a:r>
              <a:rPr lang="pt-PT" sz="2400" b="1">
                <a:latin typeface="+mn-lt"/>
              </a:rPr>
              <a:t>Muitos mais já utilizaram a Convenção de Budapeste como diretriz para a legislação nacional</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30</a:t>
            </a:fld>
            <a:endParaRPr lang="en-US"/>
          </a:p>
        </p:txBody>
      </p:sp>
    </p:spTree>
    <p:extLst>
      <p:ext uri="{BB962C8B-B14F-4D97-AF65-F5344CB8AC3E}">
        <p14:creationId xmlns:p14="http://schemas.microsoft.com/office/powerpoint/2010/main" val="4097754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p:cNvSpPr>
          <p:nvPr>
            <p:ph type="body" idx="1"/>
          </p:nvPr>
        </p:nvSpPr>
        <p:spPr>
          <a:xfrm>
            <a:off x="457200" y="1216025"/>
            <a:ext cx="8229600" cy="4881563"/>
          </a:xfrm>
        </p:spPr>
        <p:txBody>
          <a:bodyPr/>
          <a:lstStyle/>
          <a:p>
            <a:pPr eaLnBrk="1" hangingPunct="1">
              <a:lnSpc>
                <a:spcPct val="90000"/>
              </a:lnSpc>
            </a:pPr>
            <a:r>
              <a:rPr lang="pt-PT" sz="2800" dirty="0"/>
              <a:t>Em investigações concretas</a:t>
            </a:r>
          </a:p>
          <a:p>
            <a:pPr lvl="1" eaLnBrk="1" hangingPunct="1">
              <a:lnSpc>
                <a:spcPct val="90000"/>
              </a:lnSpc>
            </a:pPr>
            <a:r>
              <a:rPr lang="pt-PT" sz="2400" dirty="0"/>
              <a:t>Novas ferramentas de investigação inovadoras</a:t>
            </a:r>
          </a:p>
          <a:p>
            <a:pPr lvl="2" eaLnBrk="1" hangingPunct="1">
              <a:lnSpc>
                <a:spcPct val="90000"/>
              </a:lnSpc>
            </a:pPr>
            <a:r>
              <a:rPr lang="pt-PT" sz="2000" dirty="0"/>
              <a:t>principalmente quando é necessária cooperação internacional</a:t>
            </a:r>
          </a:p>
          <a:p>
            <a:pPr lvl="2" eaLnBrk="1" hangingPunct="1">
              <a:lnSpc>
                <a:spcPct val="90000"/>
              </a:lnSpc>
            </a:pPr>
            <a:r>
              <a:rPr lang="pt-PT" sz="2000" dirty="0"/>
              <a:t>quando o crime sob investigação é um dos delitos descritos na Convenção</a:t>
            </a:r>
          </a:p>
          <a:p>
            <a:pPr lvl="2" eaLnBrk="1" hangingPunct="1">
              <a:lnSpc>
                <a:spcPct val="90000"/>
              </a:lnSpc>
            </a:pPr>
            <a:r>
              <a:rPr lang="pt-PT" sz="2000" dirty="0"/>
              <a:t>também em qualquer outro caso, se o crime tiver sido cometido por meio de um sistema informático ou se as provas do crime estiverem gravadas em armazenamento digital</a:t>
            </a:r>
          </a:p>
          <a:p>
            <a:pPr eaLnBrk="1" hangingPunct="1">
              <a:lnSpc>
                <a:spcPct val="90000"/>
              </a:lnSpc>
            </a:pPr>
            <a:r>
              <a:rPr lang="pt-PT" sz="2800" dirty="0"/>
              <a:t>Norma mínima no que toca aos crimes, pretendendo ser comum a todos os países do mundo. </a:t>
            </a:r>
          </a:p>
          <a:p>
            <a:pPr eaLnBrk="1" hangingPunct="1">
              <a:lnSpc>
                <a:spcPct val="90000"/>
              </a:lnSpc>
            </a:pPr>
            <a:r>
              <a:rPr lang="pt-PT" sz="2800" dirty="0"/>
              <a:t>Novos canais para cooperação internacional</a:t>
            </a:r>
          </a:p>
          <a:p>
            <a:pPr lvl="1" eaLnBrk="1" hangingPunct="1">
              <a:lnSpc>
                <a:spcPct val="90000"/>
              </a:lnSpc>
            </a:pPr>
            <a:r>
              <a:rPr lang="pt-PT" sz="2400" dirty="0"/>
              <a:t>Disposições inovadoras e excecionais</a:t>
            </a:r>
          </a:p>
        </p:txBody>
      </p:sp>
      <p:sp>
        <p:nvSpPr>
          <p:cNvPr id="24579" name="Title 1"/>
          <p:cNvSpPr>
            <a:spLocks noGrp="1"/>
          </p:cNvSpPr>
          <p:nvPr>
            <p:ph type="title"/>
          </p:nvPr>
        </p:nvSpPr>
        <p:spPr>
          <a:xfrm>
            <a:off x="457200" y="274638"/>
            <a:ext cx="8229600" cy="773112"/>
          </a:xfrm>
        </p:spPr>
        <p:txBody>
          <a:bodyPr/>
          <a:lstStyle/>
          <a:p>
            <a:r>
              <a:rPr lang="pt-PT" sz="4000" b="1">
                <a:ea typeface="ＭＳ Ｐゴシック" pitchFamily="34" charset="-128"/>
              </a:rPr>
              <a:t>Convenção de Budapeste sobre Cibercrime</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57200" y="1222375"/>
            <a:ext cx="8229600" cy="5454650"/>
          </a:xfrm>
        </p:spPr>
        <p:txBody>
          <a:bodyPr/>
          <a:lstStyle/>
          <a:p>
            <a:pPr eaLnBrk="1" hangingPunct="1"/>
            <a:r>
              <a:rPr lang="pt-PT"/>
              <a:t>A primeira vez que a comunidade internacional fez um esforço para elaborar um tratado universal sobre questões de cibercrime</a:t>
            </a:r>
          </a:p>
          <a:p>
            <a:pPr lvl="1" eaLnBrk="1" hangingPunct="1"/>
            <a:r>
              <a:rPr lang="pt-PT"/>
              <a:t>Objetivo </a:t>
            </a:r>
          </a:p>
          <a:p>
            <a:pPr lvl="2" eaLnBrk="1" hangingPunct="1"/>
            <a:r>
              <a:rPr lang="pt-PT"/>
              <a:t>ser aceite pela maioria dos estados do mundo</a:t>
            </a:r>
          </a:p>
          <a:p>
            <a:pPr eaLnBrk="1" hangingPunct="1"/>
            <a:r>
              <a:rPr lang="pt-PT"/>
              <a:t>Cada Parte poderá utilizá-la como referência para a cooperação internacional</a:t>
            </a:r>
          </a:p>
        </p:txBody>
      </p:sp>
      <p:sp>
        <p:nvSpPr>
          <p:cNvPr id="25603" name="Title 1"/>
          <p:cNvSpPr>
            <a:spLocks noGrp="1"/>
          </p:cNvSpPr>
          <p:nvPr>
            <p:ph type="title"/>
          </p:nvPr>
        </p:nvSpPr>
        <p:spPr>
          <a:xfrm>
            <a:off x="457200" y="274638"/>
            <a:ext cx="8229600" cy="773112"/>
          </a:xfrm>
        </p:spPr>
        <p:txBody>
          <a:bodyPr/>
          <a:lstStyle/>
          <a:p>
            <a:r>
              <a:rPr lang="pt-PT" sz="4000" b="1">
                <a:ea typeface="ＭＳ Ｐゴシック" pitchFamily="34" charset="-128"/>
              </a:rPr>
              <a:t>Convenção de Budapeste sobre Cibercrime</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descr="Retângulo: Clique para editar os estilos de texto principais Segundo nível Terceiro nível Quarto nível Quinto nível"/>
          <p:cNvSpPr>
            <a:spLocks noGrp="1" noChangeArrowheads="1"/>
          </p:cNvSpPr>
          <p:nvPr>
            <p:ph type="body" idx="1"/>
          </p:nvPr>
        </p:nvSpPr>
        <p:spPr>
          <a:xfrm>
            <a:off x="457200" y="1431925"/>
            <a:ext cx="8229600" cy="4525963"/>
          </a:xfrm>
        </p:spPr>
        <p:txBody>
          <a:bodyPr/>
          <a:lstStyle/>
          <a:p>
            <a:pPr>
              <a:buFont typeface="Wingdings" pitchFamily="2" charset="2"/>
              <a:buNone/>
            </a:pPr>
            <a:r>
              <a:rPr lang="pt-PT" sz="3600" b="1">
                <a:ea typeface="ＭＳ Ｐゴシック" pitchFamily="34" charset="-128"/>
              </a:rPr>
              <a:t>Ferramentas de cooperação internacional</a:t>
            </a:r>
          </a:p>
          <a:p>
            <a:r>
              <a:rPr lang="pt-PT" sz="3600">
                <a:ea typeface="ＭＳ Ｐゴシック" pitchFamily="34" charset="-128"/>
              </a:rPr>
              <a:t>Regras operacionais e processuais</a:t>
            </a:r>
          </a:p>
          <a:p>
            <a:r>
              <a:rPr lang="pt-PT" sz="3600">
                <a:ea typeface="ＭＳ Ｐゴシック" pitchFamily="34" charset="-128"/>
              </a:rPr>
              <a:t>Comuns a outras convenções internacionais</a:t>
            </a:r>
          </a:p>
          <a:p>
            <a:r>
              <a:rPr lang="pt-PT" sz="3600">
                <a:ea typeface="ＭＳ Ｐゴシック" pitchFamily="34" charset="-128"/>
              </a:rPr>
              <a:t>Algumas delas são muito inovadoras </a:t>
            </a:r>
          </a:p>
        </p:txBody>
      </p:sp>
      <p:sp>
        <p:nvSpPr>
          <p:cNvPr id="26627" name="Title 1"/>
          <p:cNvSpPr>
            <a:spLocks noGrp="1"/>
          </p:cNvSpPr>
          <p:nvPr>
            <p:ph type="title"/>
          </p:nvPr>
        </p:nvSpPr>
        <p:spPr>
          <a:xfrm>
            <a:off x="457200" y="274638"/>
            <a:ext cx="8229600" cy="773112"/>
          </a:xfrm>
        </p:spPr>
        <p:txBody>
          <a:bodyPr/>
          <a:lstStyle/>
          <a:p>
            <a:r>
              <a:rPr lang="pt-PT" sz="4000" b="1">
                <a:ea typeface="ＭＳ Ｐゴシック" pitchFamily="34" charset="-128"/>
              </a:rPr>
              <a:t>Convenção de Budapeste sobre Cibercrime</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62250"/>
            <a:ext cx="8229600" cy="1143000"/>
          </a:xfrm>
        </p:spPr>
        <p:txBody>
          <a:bodyPr/>
          <a:lstStyle/>
          <a:p>
            <a:pPr eaLnBrk="1" hangingPunct="1"/>
            <a:r>
              <a:rPr lang="pt-PT" sz="3600" b="1">
                <a:ea typeface="ＭＳ Ｐゴシック" pitchFamily="34" charset="-128"/>
              </a:rPr>
              <a:t>Parte Quatro</a:t>
            </a:r>
            <a:br>
              <a:rPr lang="pt-PT" sz="3600" b="1">
                <a:ea typeface="ＭＳ Ｐゴシック" pitchFamily="34" charset="-128"/>
              </a:rPr>
            </a:br>
            <a:r>
              <a:rPr lang="pt-PT" sz="3600" b="1">
                <a:ea typeface="ＭＳ Ｐゴシック" pitchFamily="34" charset="-128"/>
              </a:rPr>
              <a:t>Convenção de Budapeste</a:t>
            </a:r>
            <a:br>
              <a:rPr lang="pt-PT" sz="3600" b="1">
                <a:ea typeface="ＭＳ Ｐゴシック" pitchFamily="34" charset="-128"/>
              </a:rPr>
            </a:br>
            <a:r>
              <a:rPr lang="pt-PT" sz="3600" b="1">
                <a:ea typeface="ＭＳ Ｐゴシック" pitchFamily="34" charset="-128"/>
              </a:rPr>
              <a:t>"Ferramentas de cooperação internacional"</a:t>
            </a:r>
            <a:r>
              <a:rPr lang="pt-PT" sz="3600">
                <a:ea typeface="ＭＳ Ｐゴシック" pitchFamily="34" charset="-128"/>
              </a:rPr>
              <a:t/>
            </a:r>
            <a:br>
              <a:rPr lang="pt-PT" sz="3600">
                <a:ea typeface="ＭＳ Ｐゴシック" pitchFamily="34" charset="-128"/>
              </a:rPr>
            </a:br>
            <a:endParaRPr lang="pt-PT" sz="3600">
              <a:ea typeface="ＭＳ Ｐゴシック" pitchFamily="34" charset="-128"/>
            </a:endParaRPr>
          </a:p>
        </p:txBody>
      </p:sp>
      <p:pic>
        <p:nvPicPr>
          <p:cNvPr id="2867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36</a:t>
            </a:fld>
            <a:endParaRPr lang="en-US"/>
          </a:p>
        </p:txBody>
      </p:sp>
      <p:sp>
        <p:nvSpPr>
          <p:cNvPr id="5" name="Rectangle 2"/>
          <p:cNvSpPr txBox="1">
            <a:spLocks/>
          </p:cNvSpPr>
          <p:nvPr/>
        </p:nvSpPr>
        <p:spPr bwMode="auto">
          <a:xfrm>
            <a:off x="457200" y="616749"/>
            <a:ext cx="8229600" cy="188079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cs typeface="Times New Roman" pitchFamily="18" charset="0"/>
            </a:endParaRPr>
          </a:p>
          <a:p>
            <a:pPr algn="ctr" eaLnBrk="1" hangingPunct="1">
              <a:lnSpc>
                <a:spcPct val="80000"/>
              </a:lnSpc>
              <a:buFont typeface="Arial" charset="0"/>
              <a:buNone/>
            </a:pPr>
            <a:r>
              <a:rPr lang="pt-PT" b="1" i="1">
                <a:cs typeface="Times New Roman" pitchFamily="18" charset="0"/>
              </a:rPr>
              <a:t>Informações espontâneas</a:t>
            </a:r>
          </a:p>
          <a:p>
            <a:pPr algn="ctr" eaLnBrk="1" hangingPunct="1">
              <a:lnSpc>
                <a:spcPct val="80000"/>
              </a:lnSpc>
              <a:buFont typeface="Arial" charset="0"/>
              <a:buNone/>
            </a:pPr>
            <a:r>
              <a:rPr lang="pt-PT" b="1" i="1">
                <a:cs typeface="Times New Roman" pitchFamily="18" charset="0"/>
              </a:rPr>
              <a:t>(Artigo 26 – Convenção de Budapeste)</a:t>
            </a:r>
          </a:p>
          <a:p>
            <a:pPr eaLnBrk="1" hangingPunct="1">
              <a:lnSpc>
                <a:spcPct val="80000"/>
              </a:lnSpc>
              <a:buFont typeface="Arial" charset="0"/>
              <a:buNone/>
            </a:pPr>
            <a:endParaRPr lang="en-GB" altLang="sr-Latn-RS" dirty="0">
              <a:cs typeface="Times New Roman" pitchFamily="18" charset="0"/>
            </a:endParaRPr>
          </a:p>
          <a:p>
            <a:pPr eaLnBrk="1" hangingPunct="1">
              <a:lnSpc>
                <a:spcPct val="80000"/>
              </a:lnSpc>
              <a:spcBef>
                <a:spcPts val="600"/>
              </a:spcBef>
              <a:spcAft>
                <a:spcPts val="1200"/>
              </a:spcAft>
            </a:pPr>
            <a:endParaRPr lang="en-GB" altLang="sr-Latn-RS" sz="2400" dirty="0">
              <a:cs typeface="Times New Roman" pitchFamily="18" charset="0"/>
            </a:endParaRPr>
          </a:p>
          <a:p>
            <a:pPr eaLnBrk="1" hangingPunct="1">
              <a:lnSpc>
                <a:spcPct val="80000"/>
              </a:lnSpc>
              <a:spcBef>
                <a:spcPts val="600"/>
              </a:spcBef>
              <a:spcAft>
                <a:spcPts val="1200"/>
              </a:spcAft>
            </a:pPr>
            <a:r>
              <a:rPr lang="pt-PT" sz="2400">
                <a:cs typeface="Times New Roman" pitchFamily="18" charset="0"/>
              </a:rPr>
              <a:t>As autoridades de uma Parte, no âmbito de uma investigação interna, descobrem que algumas das informações obtidas têm de ser encaminhadas às autoridades da outra Parte.</a:t>
            </a:r>
          </a:p>
          <a:p>
            <a:pPr eaLnBrk="1" hangingPunct="1">
              <a:lnSpc>
                <a:spcPct val="80000"/>
              </a:lnSpc>
              <a:spcBef>
                <a:spcPts val="600"/>
              </a:spcBef>
              <a:spcAft>
                <a:spcPts val="1200"/>
              </a:spcAft>
            </a:pPr>
            <a:r>
              <a:rPr lang="pt-PT" sz="2400">
                <a:cs typeface="Times New Roman" pitchFamily="18" charset="0"/>
              </a:rPr>
              <a:t>Isso pode ocorrer se as informações parecerem ser úteis ou necessárias ao início ou ao desenvolvimento de uma investigação referente a um crime no âmbito da Convenção. </a:t>
            </a:r>
          </a:p>
          <a:p>
            <a:pPr eaLnBrk="1" hangingPunct="1">
              <a:lnSpc>
                <a:spcPct val="80000"/>
              </a:lnSpc>
              <a:spcBef>
                <a:spcPts val="600"/>
              </a:spcBef>
              <a:spcAft>
                <a:spcPts val="1200"/>
              </a:spcAft>
            </a:pPr>
            <a:r>
              <a:rPr lang="pt-PT" sz="2400">
                <a:cs typeface="Times New Roman" pitchFamily="18" charset="0"/>
              </a:rPr>
              <a:t>De acordo com o Artigo 26.º, n.º 2, este envio de informações pode estar sujeito a determinadas condições, principalmente condições de confidencialidade.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514350" indent="-514350" algn="just">
              <a:buFont typeface="+mj-lt"/>
              <a:buAutoNum type="arabicPeriod"/>
            </a:pPr>
            <a:r>
              <a:rPr lang="pt-PT" sz="2800">
                <a:ea typeface="ＭＳ Ｐゴシック" pitchFamily="34" charset="-128"/>
              </a:rPr>
              <a:t>Uma Parte poderá, dentro dos limites da sua legislação nacional e sem solicitação prévia, encaminhar à outra Parte informações obtidas no âmbito das suas próprias investigações se considerar que a divulgação dessas informações poderá ajudar a Parte recetora a iniciar ou realizar investigações ou processos relativos a infrações penais estabelecidas em conformidade com a presente Convenção ou levar a um pedido de cooperação por essa Parte ao abrigo do presente capítulo.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26.º</a:t>
            </a:r>
            <a:br>
              <a:rPr lang="pt-PT" sz="4000" b="1">
                <a:ea typeface="ＭＳ Ｐゴシック" charset="0"/>
                <a:cs typeface="ＭＳ Ｐゴシック" charset="0"/>
              </a:rPr>
            </a:br>
            <a:r>
              <a:rPr lang="pt-PT" sz="4000" b="1">
                <a:ea typeface="ＭＳ Ｐゴシック" charset="0"/>
                <a:cs typeface="ＭＳ Ｐゴシック" charset="0"/>
              </a:rPr>
              <a:t>Informações espontâneas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37</a:t>
            </a:fld>
            <a:endParaRPr lang="en-US"/>
          </a:p>
        </p:txBody>
      </p:sp>
    </p:spTree>
    <p:extLst>
      <p:ext uri="{BB962C8B-B14F-4D97-AF65-F5344CB8AC3E}">
        <p14:creationId xmlns:p14="http://schemas.microsoft.com/office/powerpoint/2010/main" val="2367490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514350" indent="-514350" algn="just">
              <a:buFont typeface="+mj-lt"/>
              <a:buAutoNum type="arabicPeriod" startAt="2"/>
            </a:pPr>
            <a:r>
              <a:rPr lang="pt-PT" sz="2800">
                <a:ea typeface="ＭＳ Ｐゴシック" pitchFamily="34" charset="-128"/>
              </a:rPr>
              <a:t>Antes de fornecer tais informações, a Parte fornecedora pode solicitar que sejam mantidas em confidencialidade ou sejam apenas utilizadas sob certas condições. Se a Parte recetora não conseguir cumprir o pedido, deverá notificar a Parte fornecedora, que deverá então determinar se as informações devem, ainda assim, ser fornecidas. Se a Parte recetora aceitar as informações sujeitas às condições, ficará vinculada às mesmas.</a:t>
            </a:r>
          </a:p>
          <a:p>
            <a:pPr marL="0" indent="0" algn="just">
              <a:buFont typeface="Arial" pitchFamily="34" charset="0"/>
              <a:buNone/>
            </a:pPr>
            <a:endParaRPr lang="pt-PT" sz="2800" dirty="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26.º</a:t>
            </a:r>
            <a:br>
              <a:rPr lang="pt-PT" sz="4000" b="1">
                <a:ea typeface="ＭＳ Ｐゴシック" charset="0"/>
                <a:cs typeface="ＭＳ Ｐゴシック" charset="0"/>
              </a:rPr>
            </a:br>
            <a:r>
              <a:rPr lang="pt-PT" sz="4000" b="1">
                <a:ea typeface="ＭＳ Ｐゴシック" charset="0"/>
                <a:cs typeface="ＭＳ Ｐゴシック" charset="0"/>
              </a:rPr>
              <a:t>Informações espontâneas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38</a:t>
            </a:fld>
            <a:endParaRPr lang="en-US"/>
          </a:p>
        </p:txBody>
      </p:sp>
    </p:spTree>
    <p:extLst>
      <p:ext uri="{BB962C8B-B14F-4D97-AF65-F5344CB8AC3E}">
        <p14:creationId xmlns:p14="http://schemas.microsoft.com/office/powerpoint/2010/main" val="39602853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341194" y="1711325"/>
            <a:ext cx="8485306" cy="4891088"/>
          </a:xfrm>
        </p:spPr>
        <p:txBody>
          <a:bodyPr/>
          <a:lstStyle/>
          <a:p>
            <a:pPr marL="514350" indent="-514350" algn="just">
              <a:buFont typeface="+mj-lt"/>
              <a:buAutoNum type="arabicPeriod"/>
            </a:pPr>
            <a:r>
              <a:rPr lang="pt-PT" sz="2800" dirty="0">
                <a:ea typeface="ＭＳ Ｐゴシック" pitchFamily="34" charset="-128"/>
              </a:rPr>
              <a:t>Uma Parte poderá, dentro dos limites da sua legislação nacional e sem solicitação prévia,</a:t>
            </a:r>
            <a:r>
              <a:rPr lang="pt-PT" dirty="0"/>
              <a:t> </a:t>
            </a:r>
            <a:r>
              <a:rPr lang="pt-PT" sz="3600" b="1" dirty="0">
                <a:solidFill>
                  <a:srgbClr val="FF0000"/>
                </a:solidFill>
                <a:ea typeface="ＭＳ Ｐゴシック" pitchFamily="34" charset="-128"/>
              </a:rPr>
              <a:t>encaminhar à outra Parte informações obtidas no âmbito das suas próprias investigações</a:t>
            </a:r>
            <a:r>
              <a:rPr lang="pt-PT" dirty="0"/>
              <a:t> se </a:t>
            </a:r>
            <a:r>
              <a:rPr lang="pt-PT" sz="2800" dirty="0">
                <a:ea typeface="ＭＳ Ｐゴシック" pitchFamily="34" charset="-128"/>
              </a:rPr>
              <a:t>considerar que a divulgação dessas informações poderá ajudar a Parte recetora a iniciar ou realizar investigações ou processos relativos a infrações penais estabelecidas em conformidade com a presente Convenção ou levar a um pedido de cooperação por essa Parte ao abrigo do presente capítulo.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26.º</a:t>
            </a:r>
            <a:br>
              <a:rPr lang="pt-PT" sz="4000" b="1">
                <a:ea typeface="ＭＳ Ｐゴシック" charset="0"/>
                <a:cs typeface="ＭＳ Ｐゴシック" charset="0"/>
              </a:rPr>
            </a:br>
            <a:r>
              <a:rPr lang="pt-PT" sz="4000" b="1">
                <a:ea typeface="ＭＳ Ｐゴシック" charset="0"/>
                <a:cs typeface="ＭＳ Ｐゴシック" charset="0"/>
              </a:rPr>
              <a:t>Informações espontâneas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39</a:t>
            </a:fld>
            <a:endParaRPr lang="en-US">
              <a:solidFill>
                <a:schemeClr val="tx1"/>
              </a:solidFill>
            </a:endParaRPr>
          </a:p>
        </p:txBody>
      </p:sp>
    </p:spTree>
    <p:extLst>
      <p:ext uri="{BB962C8B-B14F-4D97-AF65-F5344CB8AC3E}">
        <p14:creationId xmlns:p14="http://schemas.microsoft.com/office/powerpoint/2010/main" val="2922134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defRPr/>
            </a:pPr>
            <a:r>
              <a:rPr lang="pt-PT" sz="3600" b="1">
                <a:ea typeface="ＭＳ Ｐゴシック" charset="0"/>
                <a:cs typeface="ＭＳ Ｐゴシック" charset="0"/>
              </a:rPr>
              <a:t>Parte Um</a:t>
            </a:r>
            <a:br>
              <a:rPr lang="pt-PT" sz="3600" b="1">
                <a:ea typeface="ＭＳ Ｐゴシック" charset="0"/>
                <a:cs typeface="ＭＳ Ｐゴシック" charset="0"/>
              </a:rPr>
            </a:br>
            <a:r>
              <a:rPr lang="pt-PT" sz="3600" b="1">
                <a:ea typeface="ＭＳ Ｐゴシック" charset="0"/>
                <a:cs typeface="ＭＳ Ｐゴシック" charset="0"/>
              </a:rPr>
              <a:t>A dimensão internacional do cibercrime</a:t>
            </a:r>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descr="Retângulo: Clique para editar os estilos de texto principais Segundo nível Terceiro nível Quarto nível Quinto nível"/>
          <p:cNvSpPr>
            <a:spLocks noGrp="1" noChangeArrowheads="1"/>
          </p:cNvSpPr>
          <p:nvPr>
            <p:ph type="body" idx="1"/>
          </p:nvPr>
        </p:nvSpPr>
        <p:spPr>
          <a:xfrm>
            <a:off x="457200" y="1574549"/>
            <a:ext cx="8229600" cy="4965700"/>
          </a:xfrm>
        </p:spPr>
        <p:txBody>
          <a:bodyPr/>
          <a:lstStyle/>
          <a:p>
            <a:pPr algn="just">
              <a:lnSpc>
                <a:spcPct val="90000"/>
              </a:lnSpc>
            </a:pPr>
            <a:r>
              <a:rPr lang="pt-PT" sz="2600" dirty="0">
                <a:latin typeface="+mj-lt"/>
                <a:ea typeface="ＭＳ Ｐゴシック" pitchFamily="34" charset="-128"/>
                <a:cs typeface="Times New Roman" panose="02020603050405020304" pitchFamily="18" charset="0"/>
              </a:rPr>
              <a:t>Previsto para situações em que uma Parte que realiza uma investigação criminal não tem conhecimento da existência de informações e não pode solicitá-las</a:t>
            </a:r>
          </a:p>
          <a:p>
            <a:pPr algn="just">
              <a:lnSpc>
                <a:spcPct val="90000"/>
              </a:lnSpc>
            </a:pPr>
            <a:r>
              <a:rPr lang="pt-PT" sz="2600" dirty="0">
                <a:latin typeface="+mj-lt"/>
                <a:ea typeface="ＭＳ Ｐゴシック" pitchFamily="34" charset="-128"/>
                <a:cs typeface="Times New Roman" panose="02020603050405020304" pitchFamily="18" charset="0"/>
              </a:rPr>
              <a:t>Constitui a base jurídica na ausência de solicitações de encaminhamento de informações que podem ser úteis ou necessárias para:</a:t>
            </a:r>
          </a:p>
          <a:p>
            <a:pPr lvl="1" algn="just">
              <a:lnSpc>
                <a:spcPct val="90000"/>
              </a:lnSpc>
            </a:pPr>
            <a:r>
              <a:rPr lang="pt-PT" sz="2600" dirty="0">
                <a:latin typeface="+mj-lt"/>
                <a:ea typeface="ＭＳ Ｐゴシック" pitchFamily="34" charset="-128"/>
                <a:cs typeface="Times New Roman" panose="02020603050405020304" pitchFamily="18" charset="0"/>
              </a:rPr>
              <a:t>Iniciar uma investigação em relação a uma infração penal</a:t>
            </a:r>
          </a:p>
          <a:p>
            <a:pPr lvl="1" algn="just">
              <a:lnSpc>
                <a:spcPct val="90000"/>
              </a:lnSpc>
            </a:pPr>
            <a:r>
              <a:rPr lang="pt-PT" sz="2600" dirty="0">
                <a:latin typeface="+mj-lt"/>
                <a:ea typeface="ＭＳ Ｐゴシック" pitchFamily="34" charset="-128"/>
                <a:cs typeface="Times New Roman" panose="02020603050405020304" pitchFamily="18" charset="0"/>
              </a:rPr>
              <a:t>Desenvolver uma investigação em relação a uma infração penal</a:t>
            </a:r>
          </a:p>
          <a:p>
            <a:pPr algn="just">
              <a:lnSpc>
                <a:spcPct val="90000"/>
              </a:lnSpc>
            </a:pPr>
            <a:r>
              <a:rPr lang="pt-PT" sz="2600" dirty="0">
                <a:latin typeface="+mj-lt"/>
                <a:ea typeface="ＭＳ Ｐゴシック" pitchFamily="34" charset="-128"/>
                <a:cs typeface="Times New Roman" panose="02020603050405020304" pitchFamily="18" charset="0"/>
              </a:rPr>
              <a:t>A Parte divulgadora não está impedida de também investigar ou iniciar procedimentos com base nas informações divulgadas se tiver jurisdição para tal</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Times New Roman" panose="02020603050405020304" pitchFamily="18" charset="0"/>
              </a:rPr>
              <a:t>Encaminhar informações obtidas nas suas próprias investigações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40</a:t>
            </a:fld>
            <a:endParaRPr lang="en-US">
              <a:solidFill>
                <a:schemeClr val="tx1"/>
              </a:solidFill>
            </a:endParaRPr>
          </a:p>
        </p:txBody>
      </p:sp>
    </p:spTree>
    <p:extLst>
      <p:ext uri="{BB962C8B-B14F-4D97-AF65-F5344CB8AC3E}">
        <p14:creationId xmlns:p14="http://schemas.microsoft.com/office/powerpoint/2010/main" val="3027427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Posição de Conteúdo 2"/>
          <p:cNvSpPr>
            <a:spLocks noGrp="1"/>
          </p:cNvSpPr>
          <p:nvPr>
            <p:ph idx="1"/>
          </p:nvPr>
        </p:nvSpPr>
        <p:spPr>
          <a:xfrm>
            <a:off x="457200" y="1711325"/>
            <a:ext cx="8369300" cy="4891088"/>
          </a:xfrm>
        </p:spPr>
        <p:txBody>
          <a:bodyPr/>
          <a:lstStyle/>
          <a:p>
            <a:pPr marL="514350" indent="-514350" algn="just">
              <a:buFont typeface="+mj-lt"/>
              <a:buAutoNum type="arabicPeriod" startAt="2"/>
            </a:pPr>
            <a:r>
              <a:rPr lang="pt-PT" sz="2800">
                <a:ea typeface="ＭＳ Ｐゴシック" pitchFamily="34" charset="-128"/>
              </a:rPr>
              <a:t>Antes de fornecer tais informações, a Parte fornecedora pode solicitar que sejam </a:t>
            </a:r>
            <a:r>
              <a:rPr lang="pt-PT" sz="3600" b="1">
                <a:solidFill>
                  <a:srgbClr val="FF0000"/>
                </a:solidFill>
                <a:ea typeface="ＭＳ Ｐゴシック" pitchFamily="34" charset="-128"/>
              </a:rPr>
              <a:t>mantidas confidenciais ou utilizadas apenas sob certas condições</a:t>
            </a:r>
            <a:r>
              <a:rPr lang="pt-PT" sz="2800">
                <a:ea typeface="ＭＳ Ｐゴシック" pitchFamily="34" charset="-128"/>
              </a:rPr>
              <a:t>. Se a Parte recetora não conseguir cumprir o pedido, deverá notificar a Parte fornecedora, que deverá então determinar se as informações devem, ainda assim, ser fornecidas. Se a Parte recetora aceitar as informações sujeitas às condições, ficará vinculada às mesmas.</a:t>
            </a:r>
          </a:p>
          <a:p>
            <a:pPr marL="0" indent="0" algn="just">
              <a:buFont typeface="Arial" pitchFamily="34" charset="0"/>
              <a:buNone/>
            </a:pPr>
            <a:endParaRPr lang="pt-PT" sz="2800" dirty="0">
              <a:ea typeface="ＭＳ Ｐゴシック" pitchFamily="34" charset="-128"/>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26.º</a:t>
            </a:r>
            <a:br>
              <a:rPr lang="pt-PT" sz="4000" b="1">
                <a:ea typeface="ＭＳ Ｐゴシック" charset="0"/>
                <a:cs typeface="ＭＳ Ｐゴシック" charset="0"/>
              </a:rPr>
            </a:br>
            <a:r>
              <a:rPr lang="pt-PT" sz="4000" b="1">
                <a:ea typeface="ＭＳ Ｐゴシック" charset="0"/>
                <a:cs typeface="ＭＳ Ｐゴシック" charset="0"/>
              </a:rPr>
              <a:t>Informações espontâneas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41</a:t>
            </a:fld>
            <a:endParaRPr lang="en-US">
              <a:solidFill>
                <a:schemeClr val="tx1"/>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descr="Retângulo: Clique para editar os estilos de texto principais Segundo nível Terceiro nível Quarto nível Quinto nível"/>
          <p:cNvSpPr>
            <a:spLocks noGrp="1" noChangeArrowheads="1"/>
          </p:cNvSpPr>
          <p:nvPr>
            <p:ph type="body" idx="1"/>
          </p:nvPr>
        </p:nvSpPr>
        <p:spPr>
          <a:xfrm>
            <a:off x="457200" y="1612649"/>
            <a:ext cx="8229600" cy="4965700"/>
          </a:xfrm>
        </p:spPr>
        <p:txBody>
          <a:bodyPr/>
          <a:lstStyle/>
          <a:p>
            <a:pPr algn="just">
              <a:lnSpc>
                <a:spcPct val="90000"/>
              </a:lnSpc>
            </a:pPr>
            <a:r>
              <a:rPr lang="pt-PT" sz="2400" dirty="0">
                <a:latin typeface="+mj-lt"/>
                <a:ea typeface="ＭＳ Ｐゴシック" pitchFamily="34" charset="-128"/>
                <a:cs typeface="Times New Roman" panose="02020603050405020304" pitchFamily="18" charset="0"/>
              </a:rPr>
              <a:t>O estado fornecedor pode encaminhar informações sujeitas a certas condições, incluindo confidencialidade </a:t>
            </a:r>
          </a:p>
          <a:p>
            <a:pPr algn="just">
              <a:lnSpc>
                <a:spcPct val="90000"/>
              </a:lnSpc>
            </a:pPr>
            <a:endParaRPr lang="en-GB" sz="2400" dirty="0">
              <a:latin typeface="+mj-lt"/>
              <a:ea typeface="ＭＳ Ｐゴシック" pitchFamily="34" charset="-128"/>
              <a:cs typeface="Times New Roman" panose="02020603050405020304" pitchFamily="18" charset="0"/>
            </a:endParaRPr>
          </a:p>
          <a:p>
            <a:pPr algn="just">
              <a:lnSpc>
                <a:spcPct val="90000"/>
              </a:lnSpc>
            </a:pPr>
            <a:r>
              <a:rPr lang="pt-PT" sz="2400" dirty="0">
                <a:latin typeface="+mj-lt"/>
                <a:ea typeface="ＭＳ Ｐゴシック" pitchFamily="34" charset="-128"/>
                <a:cs typeface="Times New Roman" panose="02020603050405020304" pitchFamily="18" charset="0"/>
              </a:rPr>
              <a:t>Possíveis finalidades de exigir confidencialidade:</a:t>
            </a:r>
          </a:p>
          <a:p>
            <a:pPr lvl="1" algn="just">
              <a:lnSpc>
                <a:spcPct val="90000"/>
              </a:lnSpc>
            </a:pPr>
            <a:r>
              <a:rPr lang="pt-PT" sz="2000" dirty="0">
                <a:latin typeface="+mj-lt"/>
                <a:ea typeface="ＭＳ Ｐゴシック" pitchFamily="34" charset="-128"/>
                <a:cs typeface="Times New Roman" panose="02020603050405020304" pitchFamily="18" charset="0"/>
              </a:rPr>
              <a:t>Proteger a identidade de um meio de recolha de informações;</a:t>
            </a:r>
          </a:p>
          <a:p>
            <a:pPr lvl="1" algn="just">
              <a:lnSpc>
                <a:spcPct val="90000"/>
              </a:lnSpc>
            </a:pPr>
            <a:r>
              <a:rPr lang="pt-PT" sz="2000" dirty="0">
                <a:latin typeface="+mj-lt"/>
                <a:ea typeface="ＭＳ Ｐゴシック" pitchFamily="34" charset="-128"/>
                <a:cs typeface="Times New Roman" panose="02020603050405020304" pitchFamily="18" charset="0"/>
              </a:rPr>
              <a:t>Proteger a confidencialidade de uma investigação em curso </a:t>
            </a:r>
          </a:p>
          <a:p>
            <a:pPr algn="just">
              <a:lnSpc>
                <a:spcPct val="90000"/>
              </a:lnSpc>
            </a:pPr>
            <a:endParaRPr lang="en-GB" sz="2400" dirty="0">
              <a:latin typeface="+mj-lt"/>
              <a:ea typeface="ＭＳ Ｐゴシック" pitchFamily="34" charset="-128"/>
              <a:cs typeface="Times New Roman" panose="02020603050405020304" pitchFamily="18" charset="0"/>
            </a:endParaRPr>
          </a:p>
          <a:p>
            <a:pPr algn="just">
              <a:lnSpc>
                <a:spcPct val="90000"/>
              </a:lnSpc>
            </a:pPr>
            <a:r>
              <a:rPr lang="pt-PT" sz="2400" dirty="0">
                <a:latin typeface="+mj-lt"/>
                <a:ea typeface="ＭＳ Ｐゴシック" pitchFamily="34" charset="-128"/>
                <a:cs typeface="Times New Roman" panose="02020603050405020304" pitchFamily="18" charset="0"/>
              </a:rPr>
              <a:t>Se o estado que está a receber não puder cumprir as condições, informará ao Estado, que tem então a opção de não fornecer informações.</a:t>
            </a:r>
          </a:p>
          <a:p>
            <a:pPr algn="just">
              <a:lnSpc>
                <a:spcPct val="90000"/>
              </a:lnSpc>
            </a:pPr>
            <a:endParaRPr lang="en-GB" sz="2400" dirty="0">
              <a:latin typeface="+mj-lt"/>
              <a:ea typeface="ＭＳ Ｐゴシック" pitchFamily="34" charset="-128"/>
              <a:cs typeface="Times New Roman" panose="02020603050405020304" pitchFamily="18" charset="0"/>
            </a:endParaRPr>
          </a:p>
          <a:p>
            <a:pPr algn="just">
              <a:lnSpc>
                <a:spcPct val="90000"/>
              </a:lnSpc>
            </a:pPr>
            <a:r>
              <a:rPr lang="pt-PT" sz="2400" dirty="0">
                <a:latin typeface="+mj-lt"/>
                <a:ea typeface="ＭＳ Ｐゴシック" pitchFamily="34" charset="-128"/>
                <a:cs typeface="Times New Roman" panose="02020603050405020304" pitchFamily="18" charset="0"/>
              </a:rPr>
              <a:t>Se o estado que está a receber concordar com as condições, ele deve cumprir</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Times New Roman" panose="02020603050405020304" pitchFamily="18" charset="0"/>
              </a:rPr>
              <a:t>Confidencialidade e outras condições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42</a:t>
            </a:fld>
            <a:endParaRPr lang="en-US">
              <a:solidFill>
                <a:schemeClr val="tx1"/>
              </a:solidFill>
            </a:endParaRPr>
          </a:p>
        </p:txBody>
      </p:sp>
    </p:spTree>
    <p:extLst>
      <p:ext uri="{BB962C8B-B14F-4D97-AF65-F5344CB8AC3E}">
        <p14:creationId xmlns:p14="http://schemas.microsoft.com/office/powerpoint/2010/main" val="31892730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43</a:t>
            </a:fld>
            <a:endParaRPr lang="en-US"/>
          </a:p>
        </p:txBody>
      </p:sp>
      <p:sp>
        <p:nvSpPr>
          <p:cNvPr id="5" name="Rectangle 2"/>
          <p:cNvSpPr txBox="1">
            <a:spLocks/>
          </p:cNvSpPr>
          <p:nvPr/>
        </p:nvSpPr>
        <p:spPr bwMode="auto">
          <a:xfrm>
            <a:off x="457200" y="261900"/>
            <a:ext cx="8229600" cy="21674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cs typeface="Times New Roman" pitchFamily="18" charset="0"/>
            </a:endParaRPr>
          </a:p>
          <a:p>
            <a:pPr algn="ctr" eaLnBrk="1" hangingPunct="1">
              <a:lnSpc>
                <a:spcPct val="80000"/>
              </a:lnSpc>
              <a:buFont typeface="Arial" charset="0"/>
              <a:buNone/>
            </a:pPr>
            <a:r>
              <a:rPr lang="pt-PT" b="1" i="1" dirty="0">
                <a:cs typeface="Times New Roman" pitchFamily="18" charset="0"/>
              </a:rPr>
              <a:t>Preservação acelerada de dados armazenados num sistema informático</a:t>
            </a:r>
          </a:p>
          <a:p>
            <a:pPr algn="ctr" eaLnBrk="1" hangingPunct="1">
              <a:lnSpc>
                <a:spcPct val="80000"/>
              </a:lnSpc>
              <a:buFont typeface="Arial" charset="0"/>
              <a:buNone/>
            </a:pPr>
            <a:r>
              <a:rPr lang="pt-PT" b="1" i="1" dirty="0">
                <a:cs typeface="Times New Roman" pitchFamily="18" charset="0"/>
              </a:rPr>
              <a:t>(Artigo 29 – Convenção de Budapeste)</a:t>
            </a:r>
          </a:p>
          <a:p>
            <a:pPr algn="ctr" eaLnBrk="1" hangingPunct="1">
              <a:lnSpc>
                <a:spcPct val="80000"/>
              </a:lnSpc>
              <a:buFont typeface="Arial" charset="0"/>
              <a:buNone/>
            </a:pPr>
            <a:endParaRPr lang="en-GB" altLang="sr-Latn-RS" b="1" i="1" dirty="0">
              <a:cs typeface="Times New Roman" pitchFamily="18" charset="0"/>
            </a:endParaRPr>
          </a:p>
          <a:p>
            <a:pPr>
              <a:lnSpc>
                <a:spcPct val="90000"/>
              </a:lnSpc>
            </a:pPr>
            <a:r>
              <a:rPr lang="pt-PT" sz="2000" b="1" dirty="0"/>
              <a:t>Estrutura paralela à disposição interna</a:t>
            </a:r>
          </a:p>
          <a:p>
            <a:pPr lvl="1">
              <a:lnSpc>
                <a:spcPct val="90000"/>
              </a:lnSpc>
            </a:pPr>
            <a:r>
              <a:rPr lang="pt-PT" sz="1800" dirty="0"/>
              <a:t>permite que uma Parte contratante exija de outra Parte a preservação acelerada de dados</a:t>
            </a:r>
          </a:p>
          <a:p>
            <a:pPr lvl="1">
              <a:lnSpc>
                <a:spcPct val="90000"/>
              </a:lnSpc>
            </a:pPr>
            <a:r>
              <a:rPr lang="pt-PT" sz="1800" dirty="0"/>
              <a:t>se, ao mesmo tempo, manifestar a sua intenção de enviar um pedido formal de assistência para uma busca, apreensão ou medida semelhante </a:t>
            </a:r>
          </a:p>
          <a:p>
            <a:pPr>
              <a:lnSpc>
                <a:spcPct val="90000"/>
              </a:lnSpc>
            </a:pPr>
            <a:r>
              <a:rPr lang="pt-PT" sz="2000" dirty="0"/>
              <a:t>A Parte solicitada deve agir como necessário, com toda a devida diligência, para preservar os dados solicitados, de acordo com sua própria lei nacional.</a:t>
            </a:r>
          </a:p>
          <a:p>
            <a:pPr>
              <a:lnSpc>
                <a:spcPct val="90000"/>
              </a:lnSpc>
            </a:pPr>
            <a:r>
              <a:rPr lang="pt-PT" sz="2000" b="1" dirty="0"/>
              <a:t>A criminalidade dupla não pode ser exigida pela parte solicitada</a:t>
            </a:r>
            <a:r>
              <a:rPr lang="pt-PT" sz="2000" dirty="0"/>
              <a:t>, como condição de preservação dos dados </a:t>
            </a:r>
          </a:p>
          <a:p>
            <a:pPr lvl="1">
              <a:lnSpc>
                <a:spcPct val="90000"/>
              </a:lnSpc>
            </a:pPr>
            <a:r>
              <a:rPr lang="pt-PT" sz="1800" i="1" dirty="0"/>
              <a:t>exceto ofensas diferentes do </a:t>
            </a:r>
            <a:r>
              <a:rPr lang="pt-PT" sz="1800" i="1" dirty="0" err="1"/>
              <a:t>Art</a:t>
            </a:r>
            <a:r>
              <a:rPr lang="pt-PT" sz="1800" i="1" dirty="0"/>
              <a:t>. 2-11 ou política, soberania, segurança, ordem pública ou outros interesses essenciais</a:t>
            </a:r>
          </a:p>
        </p:txBody>
      </p:sp>
    </p:spTree>
    <p:extLst>
      <p:ext uri="{BB962C8B-B14F-4D97-AF65-F5344CB8AC3E}">
        <p14:creationId xmlns:p14="http://schemas.microsoft.com/office/powerpoint/2010/main" val="21725703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descr="Retângulo: Clique para editar os estilos de texto principais Segundo nível Terceiro nível Quarto nível Quinto nível"/>
          <p:cNvSpPr>
            <a:spLocks noGrp="1" noChangeArrowheads="1"/>
          </p:cNvSpPr>
          <p:nvPr>
            <p:ph type="body" idx="4294967295"/>
          </p:nvPr>
        </p:nvSpPr>
        <p:spPr>
          <a:xfrm>
            <a:off x="457200" y="1344214"/>
            <a:ext cx="8396288" cy="5251450"/>
          </a:xfrm>
        </p:spPr>
        <p:txBody>
          <a:bodyPr/>
          <a:lstStyle/>
          <a:p>
            <a:pPr>
              <a:lnSpc>
                <a:spcPct val="90000"/>
              </a:lnSpc>
            </a:pPr>
            <a:r>
              <a:rPr lang="pt-PT" sz="2400" dirty="0"/>
              <a:t>Uma nova ferramenta de cooperação internacional</a:t>
            </a:r>
          </a:p>
          <a:p>
            <a:pPr>
              <a:lnSpc>
                <a:spcPct val="90000"/>
              </a:lnSpc>
            </a:pPr>
            <a:r>
              <a:rPr lang="pt-PT" sz="2400" dirty="0"/>
              <a:t>Especificidade do ambiente digital - a necessidade de preservar algo que, em pouquíssimos momentos, pode ser completamente eliminado</a:t>
            </a:r>
          </a:p>
          <a:p>
            <a:pPr>
              <a:lnSpc>
                <a:spcPct val="90000"/>
              </a:lnSpc>
            </a:pPr>
            <a:r>
              <a:rPr lang="pt-PT" sz="2400" dirty="0"/>
              <a:t>Apenas uma medida de preservação, por razões urgentes e não implica automaticamente a divulgação dos dados preservados (não intrusivo)</a:t>
            </a:r>
          </a:p>
          <a:p>
            <a:pPr lvl="1">
              <a:lnSpc>
                <a:spcPct val="90000"/>
              </a:lnSpc>
            </a:pPr>
            <a:r>
              <a:rPr lang="pt-PT" sz="2000" dirty="0"/>
              <a:t>nos casos em que a divulgação é permitida, há regras muito restritas para o fazer, sobretudo se os dados não são meramente dados de tráfego</a:t>
            </a:r>
          </a:p>
          <a:p>
            <a:pPr>
              <a:lnSpc>
                <a:spcPct val="90000"/>
              </a:lnSpc>
            </a:pPr>
            <a:r>
              <a:rPr lang="pt-PT" sz="2400" dirty="0"/>
              <a:t>Em casos práticos, uma preservação acelerada dos dados pode ser feita e, mais tarde, pode-se supor que não há condições para prosseguir com a divulgação desses dados para a parte solicitante.</a:t>
            </a:r>
          </a:p>
          <a:p>
            <a:pPr>
              <a:lnSpc>
                <a:spcPct val="90000"/>
              </a:lnSpc>
            </a:pPr>
            <a:r>
              <a:rPr lang="pt-PT" sz="2400" dirty="0"/>
              <a:t>Por não menos de 60 dias (para permitir a solicitação de S &amp; S)</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pt-PT" b="1"/>
              <a:t>Artigo 29</a:t>
            </a:r>
          </a:p>
        </p:txBody>
      </p:sp>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44</a:t>
            </a:fld>
            <a:endParaRPr lang="en-US"/>
          </a:p>
        </p:txBody>
      </p:sp>
    </p:spTree>
    <p:extLst>
      <p:ext uri="{BB962C8B-B14F-4D97-AF65-F5344CB8AC3E}">
        <p14:creationId xmlns:p14="http://schemas.microsoft.com/office/powerpoint/2010/main" val="40255906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838200" y="1620838"/>
            <a:ext cx="7772400" cy="4968875"/>
          </a:xfrm>
        </p:spPr>
        <p:txBody>
          <a:bodyPr/>
          <a:lstStyle/>
          <a:p>
            <a:pPr marL="514350" indent="-514350" algn="just">
              <a:buFont typeface="+mj-lt"/>
              <a:buAutoNum type="arabicPeriod"/>
              <a:defRPr/>
            </a:pPr>
            <a:r>
              <a:rPr lang="pt-PT" sz="2600">
                <a:latin typeface="+mj-lt"/>
                <a:ea typeface="+mn-ea"/>
                <a:cs typeface="Times New Roman" pitchFamily="18" charset="0"/>
              </a:rPr>
              <a:t>Uma Parte poderá solicitar que outra Parte ordene ou obtenha a preservação acelerada dos dados armazenados por meio de um sistema informatizado, localizado no território dessa outra Parte e a respeito do qual a Parte solicitante pretenda apresentar uma solicitação de assistência mútua. para a busca ou acesso semelhante, apreensão ou proteção semelhante, ou divulgação dos dados.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537754" y="1730218"/>
            <a:ext cx="8096794" cy="4968875"/>
          </a:xfrm>
        </p:spPr>
        <p:txBody>
          <a:bodyPr/>
          <a:lstStyle/>
          <a:p>
            <a:pPr marL="457200" indent="-457200" algn="just">
              <a:buFont typeface="+mj-lt"/>
              <a:buAutoNum type="arabicPeriod" startAt="2"/>
              <a:defRPr/>
            </a:pPr>
            <a:r>
              <a:rPr lang="pt-PT" sz="2400">
                <a:latin typeface="+mj-lt"/>
                <a:ea typeface="+mn-ea"/>
                <a:cs typeface="Times New Roman" pitchFamily="18" charset="0"/>
              </a:rPr>
              <a:t>Um pedido de preservação apresentado ao abrigo do parágrafo 1 deve especificar:</a:t>
            </a:r>
          </a:p>
          <a:p>
            <a:pPr marL="857250" lvl="1" indent="-457200" algn="just">
              <a:buFont typeface="+mj-lt"/>
              <a:buAutoNum type="alphaLcParenR"/>
              <a:defRPr/>
            </a:pPr>
            <a:r>
              <a:rPr lang="pt-PT" sz="2000">
                <a:latin typeface="+mj-lt"/>
                <a:ea typeface="+mn-ea"/>
                <a:cs typeface="Times New Roman" pitchFamily="18" charset="0"/>
              </a:rPr>
              <a:t>a autoridade que deseja a preservação;</a:t>
            </a:r>
          </a:p>
          <a:p>
            <a:pPr marL="857250" lvl="1" indent="-457200" algn="just">
              <a:buFont typeface="+mj-lt"/>
              <a:buAutoNum type="alphaLcParenR"/>
              <a:defRPr/>
            </a:pPr>
            <a:r>
              <a:rPr lang="pt-PT" sz="2000">
                <a:latin typeface="+mj-lt"/>
                <a:ea typeface="+mn-ea"/>
                <a:cs typeface="Times New Roman" pitchFamily="18" charset="0"/>
              </a:rPr>
              <a:t>o crime que é objeto de uma investigação criminal ou 	processos e um breve resumo dos fatos relacionados;</a:t>
            </a:r>
          </a:p>
          <a:p>
            <a:pPr marL="857250" lvl="1" indent="-457200" algn="just">
              <a:buFont typeface="+mj-lt"/>
              <a:buAutoNum type="alphaLcParenR"/>
              <a:defRPr/>
            </a:pPr>
            <a:r>
              <a:rPr lang="pt-PT" sz="2000">
                <a:latin typeface="+mj-lt"/>
                <a:ea typeface="+mn-ea"/>
                <a:cs typeface="Times New Roman" pitchFamily="18" charset="0"/>
              </a:rPr>
              <a:t>os dados informáticos armazenados a serem preservados e a sua relação com 	a infração;</a:t>
            </a:r>
          </a:p>
          <a:p>
            <a:pPr marL="857250" lvl="1" indent="-457200" algn="just">
              <a:buFont typeface="+mj-lt"/>
              <a:buAutoNum type="alphaLcParenR"/>
              <a:defRPr/>
            </a:pPr>
            <a:r>
              <a:rPr lang="pt-PT" sz="2000">
                <a:latin typeface="+mj-lt"/>
                <a:ea typeface="+mn-ea"/>
                <a:cs typeface="Times New Roman" pitchFamily="18" charset="0"/>
              </a:rPr>
              <a:t>qualquer informação disponível identificando o detentor dos dados informáticos armazenados ou a localização do sistema informático;</a:t>
            </a:r>
          </a:p>
          <a:p>
            <a:pPr marL="857250" lvl="1" indent="-457200" algn="just">
              <a:buFont typeface="+mj-lt"/>
              <a:buAutoNum type="alphaLcParenR"/>
              <a:defRPr/>
            </a:pPr>
            <a:r>
              <a:rPr lang="pt-PT" sz="2000">
                <a:latin typeface="+mj-lt"/>
                <a:ea typeface="+mn-ea"/>
                <a:cs typeface="Times New Roman" pitchFamily="18" charset="0"/>
              </a:rPr>
              <a:t>a necessidade da preservação; e</a:t>
            </a:r>
          </a:p>
          <a:p>
            <a:pPr marL="857250" lvl="1" indent="-457200" algn="just">
              <a:buFont typeface="+mj-lt"/>
              <a:buAutoNum type="alphaLcParenR"/>
              <a:defRPr/>
            </a:pPr>
            <a:r>
              <a:rPr lang="pt-PT" sz="2000">
                <a:latin typeface="+mj-lt"/>
                <a:ea typeface="+mn-ea"/>
                <a:cs typeface="Times New Roman" pitchFamily="18" charset="0"/>
              </a:rPr>
              <a:t>que a Parte pretende apresentar uma solicitação de assistência mútua para a busca ou acesso semelhante, apreensão ou proteção semelhante, ou divulgação dos dados informáticos armazenados.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46</a:t>
            </a:fld>
            <a:endParaRPr lang="en-US"/>
          </a:p>
        </p:txBody>
      </p:sp>
    </p:spTree>
    <p:extLst>
      <p:ext uri="{BB962C8B-B14F-4D97-AF65-F5344CB8AC3E}">
        <p14:creationId xmlns:p14="http://schemas.microsoft.com/office/powerpoint/2010/main" val="3406288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136477" y="1648330"/>
            <a:ext cx="8816454" cy="4968875"/>
          </a:xfrm>
        </p:spPr>
        <p:txBody>
          <a:bodyPr/>
          <a:lstStyle/>
          <a:p>
            <a:pPr marL="457200" indent="-457200" algn="just">
              <a:lnSpc>
                <a:spcPct val="90000"/>
              </a:lnSpc>
              <a:spcBef>
                <a:spcPts val="600"/>
              </a:spcBef>
              <a:spcAft>
                <a:spcPts val="1200"/>
              </a:spcAft>
              <a:buFont typeface="+mj-lt"/>
              <a:buAutoNum type="arabicPeriod" startAt="3"/>
            </a:pPr>
            <a:r>
              <a:rPr lang="pt-PT" sz="2400"/>
              <a:t>Ao receber a solicitação de outra Parte, a Parte solicitada tomará todas as medidas apropriadas para preservar aceleradamente os dados especificados de acordo com sua lei nacional. Para efeitos de resposta a um pedido, a criminalidade dupla não é exigida como condição para o fornecimento de tal preservação.</a:t>
            </a:r>
          </a:p>
          <a:p>
            <a:pPr marL="457200" indent="-457200" algn="just">
              <a:lnSpc>
                <a:spcPct val="90000"/>
              </a:lnSpc>
              <a:spcBef>
                <a:spcPts val="600"/>
              </a:spcBef>
              <a:spcAft>
                <a:spcPts val="1200"/>
              </a:spcAft>
              <a:buFont typeface="+mj-lt"/>
              <a:buAutoNum type="arabicPeriod" startAt="3"/>
            </a:pPr>
            <a:r>
              <a:rPr lang="pt-PT" sz="2400"/>
              <a:t>Uma Parte que requeira a dupla criminalidade como condição para responder a um pedido de assistência mútua para a busca ou acesso semelhante, apreensão ou proteção semelhante, ou divulgação de dados armazenados, pode, em relação a outras infrações que as estabelecidas de acordo com os Artigos 2 a. 11 desta Convenção, reserva-se o direito de recusar o pedido de preservação nos termos deste artigo nos casos em que tenha razões para acreditar que, no momento da divulgação, a condição de dupla incriminação não pode ser cumprida.</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47</a:t>
            </a:fld>
            <a:endParaRPr lang="en-US"/>
          </a:p>
        </p:txBody>
      </p:sp>
    </p:spTree>
    <p:extLst>
      <p:ext uri="{BB962C8B-B14F-4D97-AF65-F5344CB8AC3E}">
        <p14:creationId xmlns:p14="http://schemas.microsoft.com/office/powerpoint/2010/main" val="39721995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387625" y="1812106"/>
            <a:ext cx="8299175" cy="4643285"/>
          </a:xfrm>
        </p:spPr>
        <p:txBody>
          <a:bodyPr/>
          <a:lstStyle/>
          <a:p>
            <a:pPr marL="457200" indent="-457200" algn="just">
              <a:buFont typeface="+mj-lt"/>
              <a:buAutoNum type="arabicPeriod" startAt="5"/>
            </a:pPr>
            <a:r>
              <a:rPr lang="pt-PT" sz="2400"/>
              <a:t>Além disso, um pedido de preservação só pode ser recusado se:</a:t>
            </a:r>
          </a:p>
          <a:p>
            <a:pPr marL="857250" lvl="1" indent="-457200" algn="just">
              <a:buFont typeface="+mj-lt"/>
              <a:buAutoNum type="alphaLcParenR"/>
            </a:pPr>
            <a:r>
              <a:rPr lang="pt-PT" sz="2000"/>
              <a:t>o pedido diz respeito a uma infração que a Parte solicitada considere uma infração política ou infração relacionada com uma infração política, ou</a:t>
            </a:r>
          </a:p>
          <a:p>
            <a:pPr marL="857250" lvl="1" indent="-457200" algn="just">
              <a:buFont typeface="+mj-lt"/>
              <a:buAutoNum type="alphaLcParenR"/>
            </a:pPr>
            <a:r>
              <a:rPr lang="pt-PT" sz="2000"/>
              <a:t>a Parte solicitada considera que a execução da solicitação pode prejudicar a sua soberania, segurança, </a:t>
            </a:r>
            <a:r>
              <a:rPr lang="pt-PT" sz="2000" i="1"/>
              <a:t>ordem pública</a:t>
            </a:r>
            <a:r>
              <a:rPr lang="pt-PT" sz="2000"/>
              <a:t> ou outros interesses essenciais.</a:t>
            </a:r>
          </a:p>
          <a:p>
            <a:pPr marL="457200" indent="-457200" algn="just">
              <a:buFont typeface="+mj-lt"/>
              <a:buAutoNum type="arabicPeriod" startAt="5"/>
            </a:pPr>
            <a:r>
              <a:rPr lang="pt-PT" sz="2400"/>
              <a:t>Quando a Parte Solicitada acreditar que a preservação não garantirá a disponibilidade futura dos dados ou ameaçará a confidencialidade ou, de outra forma, prejudicará a investigação da Parte solicitante, ela informará imediatamente a Parte solicitante, que então determinará se a solicitação deve ser executada.</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48</a:t>
            </a:fld>
            <a:endParaRPr lang="en-US"/>
          </a:p>
        </p:txBody>
      </p:sp>
    </p:spTree>
    <p:extLst>
      <p:ext uri="{BB962C8B-B14F-4D97-AF65-F5344CB8AC3E}">
        <p14:creationId xmlns:p14="http://schemas.microsoft.com/office/powerpoint/2010/main" val="265742735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537754" y="1978925"/>
            <a:ext cx="8096794" cy="4242488"/>
          </a:xfrm>
        </p:spPr>
        <p:txBody>
          <a:bodyPr/>
          <a:lstStyle/>
          <a:p>
            <a:pPr marL="457200" indent="-457200" algn="just">
              <a:buFont typeface="+mj-lt"/>
              <a:buAutoNum type="arabicPeriod" startAt="7"/>
            </a:pPr>
            <a:r>
              <a:rPr lang="pt-PT" sz="2400"/>
              <a:t>Qualquer preservação efetuada em resposta à solicitação mencionada no parágrafo 1 será por um período não inferior a sessenta dias, a fim de permitir que a Parte solicitante apresente uma solicitação de busca ou acesso semelhante, apreensão ou proteção semelhante, ou divulgação dos dados. Após a receção de tal pedido, os dados continuarão a ser preservados enquanto se aguarda uma decisão sobre esse pedido.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49</a:t>
            </a:fld>
            <a:endParaRPr lang="en-US"/>
          </a:p>
        </p:txBody>
      </p:sp>
    </p:spTree>
    <p:extLst>
      <p:ext uri="{BB962C8B-B14F-4D97-AF65-F5344CB8AC3E}">
        <p14:creationId xmlns:p14="http://schemas.microsoft.com/office/powerpoint/2010/main" val="1457085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descr="Retângulo: Clique para editar os estilos de texto principais Segundo nível Terceiro nível Quarto nível Quinto nível"/>
          <p:cNvSpPr>
            <a:spLocks noGrp="1" noChangeArrowheads="1"/>
          </p:cNvSpPr>
          <p:nvPr>
            <p:ph type="body" idx="1"/>
          </p:nvPr>
        </p:nvSpPr>
        <p:spPr>
          <a:xfrm>
            <a:off x="457200" y="1422400"/>
            <a:ext cx="8229600" cy="4910138"/>
          </a:xfrm>
        </p:spPr>
        <p:txBody>
          <a:bodyPr/>
          <a:lstStyle/>
          <a:p>
            <a:r>
              <a:rPr lang="pt-PT"/>
              <a:t>A Internet está disponível a nível global, o que gera mais oportunidades para os criminosos</a:t>
            </a:r>
          </a:p>
          <a:p>
            <a:r>
              <a:rPr lang="pt-PT"/>
              <a:t>É utilizada por quase todo o mundo e permite cometer crimes de modo remoto</a:t>
            </a:r>
          </a:p>
          <a:p>
            <a:r>
              <a:rPr lang="pt-PT"/>
              <a:t>O cibercrime deve ser visto como um fenómeno global</a:t>
            </a:r>
          </a:p>
          <a:p>
            <a:r>
              <a:rPr lang="pt-PT"/>
              <a:t>Compreender a dimensão internacional do problema é essencial para entender toda a realidade da criminalidade informática</a:t>
            </a:r>
          </a:p>
        </p:txBody>
      </p:sp>
      <p:sp>
        <p:nvSpPr>
          <p:cNvPr id="6147"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Introdução</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838200" y="1620838"/>
            <a:ext cx="7772400" cy="4968875"/>
          </a:xfrm>
        </p:spPr>
        <p:txBody>
          <a:bodyPr/>
          <a:lstStyle/>
          <a:p>
            <a:pPr algn="just">
              <a:buFont typeface="Wingdings" pitchFamily="2" charset="2"/>
              <a:buNone/>
              <a:defRPr/>
            </a:pPr>
            <a:r>
              <a:rPr lang="pt-PT" sz="2600">
                <a:latin typeface="+mj-lt"/>
                <a:ea typeface="+mn-ea"/>
                <a:cs typeface="Times New Roman" pitchFamily="18" charset="0"/>
              </a:rPr>
              <a:t>Uma Parte poderá solicitar que outra Parte ordene ou obtenha a </a:t>
            </a:r>
            <a:r>
              <a:rPr lang="pt-PT" b="1">
                <a:solidFill>
                  <a:srgbClr val="FF0000"/>
                </a:solidFill>
                <a:latin typeface="+mj-lt"/>
                <a:ea typeface="+mn-ea"/>
                <a:cs typeface="Times New Roman" pitchFamily="18" charset="0"/>
              </a:rPr>
              <a:t>preservação acelerada dos dados</a:t>
            </a:r>
            <a:r>
              <a:rPr lang="pt-PT">
                <a:latin typeface="+mj-lt"/>
                <a:ea typeface="+mn-ea"/>
                <a:cs typeface="Times New Roman" pitchFamily="18" charset="0"/>
              </a:rPr>
              <a:t> </a:t>
            </a:r>
            <a:r>
              <a:rPr lang="pt-PT" sz="2600">
                <a:latin typeface="+mj-lt"/>
                <a:ea typeface="+mn-ea"/>
                <a:cs typeface="Times New Roman" pitchFamily="18" charset="0"/>
              </a:rPr>
              <a:t>armazenados por meio de um sistema informatizado, localizado no território dessa outra Parte e a respeito do qual a Parte solicitante </a:t>
            </a:r>
            <a:r>
              <a:rPr lang="pt-PT" b="1">
                <a:solidFill>
                  <a:srgbClr val="FF0000"/>
                </a:solidFill>
                <a:latin typeface="+mj-lt"/>
                <a:ea typeface="+mn-ea"/>
                <a:cs typeface="Times New Roman" pitchFamily="18" charset="0"/>
              </a:rPr>
              <a:t>pretenda apresentar uma solicitação de assistência mútua para a busca ou acesso semelhante, apreensão ou proteção semelhante, ou divulgação dos dados</a:t>
            </a:r>
            <a:r>
              <a:rPr lang="pt-PT" sz="2600">
                <a:latin typeface="+mj-lt"/>
                <a:ea typeface="+mn-ea"/>
                <a:cs typeface="Times New Roman" pitchFamily="18" charset="0"/>
              </a:rPr>
              <a:t>.</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50</a:t>
            </a:fld>
            <a:endParaRPr lang="en-US">
              <a:solidFill>
                <a:schemeClr val="tx1"/>
              </a:solidFill>
            </a:endParaRPr>
          </a:p>
        </p:txBody>
      </p:sp>
    </p:spTree>
    <p:extLst>
      <p:ext uri="{BB962C8B-B14F-4D97-AF65-F5344CB8AC3E}">
        <p14:creationId xmlns:p14="http://schemas.microsoft.com/office/powerpoint/2010/main" val="25659420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685800" y="1579131"/>
            <a:ext cx="7772400" cy="4968875"/>
          </a:xfrm>
        </p:spPr>
        <p:txBody>
          <a:bodyPr/>
          <a:lstStyle/>
          <a:p>
            <a:pPr algn="just">
              <a:defRPr/>
            </a:pPr>
            <a:r>
              <a:rPr lang="pt-PT" sz="2400" dirty="0">
                <a:latin typeface="+mj-lt"/>
                <a:ea typeface="+mn-ea"/>
                <a:cs typeface="Times New Roman" pitchFamily="18" charset="0"/>
              </a:rPr>
              <a:t>A preservação é limitada, medida provisória</a:t>
            </a:r>
          </a:p>
          <a:p>
            <a:pPr algn="just">
              <a:defRPr/>
            </a:pPr>
            <a:r>
              <a:rPr lang="pt-PT" sz="2400" dirty="0">
                <a:latin typeface="+mj-lt"/>
                <a:ea typeface="+mn-ea"/>
                <a:cs typeface="Times New Roman" pitchFamily="18" charset="0"/>
              </a:rPr>
              <a:t>A preservação está destinada a ocorrer muito mais rapidamente do que a execução da assistência mútua tradicional </a:t>
            </a:r>
          </a:p>
          <a:p>
            <a:pPr algn="just">
              <a:defRPr/>
            </a:pPr>
            <a:r>
              <a:rPr lang="pt-PT" sz="2400" dirty="0">
                <a:latin typeface="+mj-lt"/>
                <a:ea typeface="+mn-ea"/>
                <a:cs typeface="Times New Roman" pitchFamily="18" charset="0"/>
              </a:rPr>
              <a:t>Os dados informáticos são altamente voláteis:</a:t>
            </a:r>
          </a:p>
          <a:p>
            <a:pPr lvl="1" algn="just">
              <a:defRPr/>
            </a:pPr>
            <a:r>
              <a:rPr lang="pt-PT" sz="2000" dirty="0">
                <a:latin typeface="+mj-lt"/>
                <a:ea typeface="+mn-ea"/>
                <a:cs typeface="Times New Roman" pitchFamily="18" charset="0"/>
              </a:rPr>
              <a:t>Podem ser excluídos, movidos ou alterado com alguns toques de teclas</a:t>
            </a:r>
          </a:p>
          <a:p>
            <a:pPr lvl="1" algn="just">
              <a:defRPr/>
            </a:pPr>
            <a:r>
              <a:rPr lang="pt-PT" sz="2000" dirty="0">
                <a:latin typeface="+mj-lt"/>
                <a:ea typeface="+mn-ea"/>
                <a:cs typeface="Times New Roman" pitchFamily="18" charset="0"/>
              </a:rPr>
              <a:t>Alguns dados só são armazenados por um curto período de tempo</a:t>
            </a:r>
          </a:p>
          <a:p>
            <a:pPr algn="just">
              <a:defRPr/>
            </a:pPr>
            <a:r>
              <a:rPr lang="pt-PT" sz="2400" dirty="0">
                <a:latin typeface="+mj-lt"/>
                <a:ea typeface="+mn-ea"/>
                <a:cs typeface="Times New Roman" pitchFamily="18" charset="0"/>
              </a:rPr>
              <a:t>Assim, o Artigo 29 proporciona um mecanismo para assegurar a disponibilidade de dados, enquanto as medidas de assistência mútua são executadas. </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Intenção de enviar pedido de assistência mútua</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51</a:t>
            </a:fld>
            <a:endParaRPr lang="en-US">
              <a:solidFill>
                <a:schemeClr val="tx1"/>
              </a:solidFill>
            </a:endParaRPr>
          </a:p>
        </p:txBody>
      </p:sp>
    </p:spTree>
    <p:extLst>
      <p:ext uri="{BB962C8B-B14F-4D97-AF65-F5344CB8AC3E}">
        <p14:creationId xmlns:p14="http://schemas.microsoft.com/office/powerpoint/2010/main" val="9951429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52</a:t>
            </a:fld>
            <a:endParaRPr lang="en-US">
              <a:solidFill>
                <a:schemeClr val="tx1"/>
              </a:solidFill>
            </a:endParaRPr>
          </a:p>
        </p:txBody>
      </p:sp>
      <p:sp>
        <p:nvSpPr>
          <p:cNvPr id="5" name="Rectangle 3" descr="Retângulo: Clique para editar os estilos de texto principais Segundo nível Terceiro nível Quarto nível Quinto nível"/>
          <p:cNvSpPr txBox="1">
            <a:spLocks noChangeArrowheads="1"/>
          </p:cNvSpPr>
          <p:nvPr/>
        </p:nvSpPr>
        <p:spPr bwMode="auto">
          <a:xfrm>
            <a:off x="305737" y="1539146"/>
            <a:ext cx="8538011"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a:buFont typeface="+mj-lt"/>
              <a:buAutoNum type="arabicPeriod" startAt="2"/>
              <a:defRPr/>
            </a:pPr>
            <a:r>
              <a:rPr lang="pt-PT" sz="1800" dirty="0">
                <a:latin typeface="+mj-lt"/>
                <a:ea typeface="+mn-ea"/>
                <a:cs typeface="Times New Roman" pitchFamily="18" charset="0"/>
              </a:rPr>
              <a:t>Um pedido de preservação apresentado ao abrigo do parágrafo 1 deve especificar:</a:t>
            </a:r>
          </a:p>
          <a:p>
            <a:pPr marL="857250" lvl="1" indent="-457200" algn="just">
              <a:buFont typeface="+mj-lt"/>
              <a:buAutoNum type="alphaLcParenR"/>
              <a:defRPr/>
            </a:pPr>
            <a:r>
              <a:rPr lang="pt-PT" sz="1600" dirty="0">
                <a:latin typeface="+mj-lt"/>
                <a:ea typeface="+mn-ea"/>
                <a:cs typeface="Times New Roman" pitchFamily="18" charset="0"/>
              </a:rPr>
              <a:t>a</a:t>
            </a:r>
            <a:r>
              <a:rPr lang="pt-PT" sz="2400" dirty="0">
                <a:latin typeface="+mj-lt"/>
                <a:ea typeface="+mn-ea"/>
                <a:cs typeface="Times New Roman" pitchFamily="18" charset="0"/>
              </a:rPr>
              <a:t> </a:t>
            </a:r>
            <a:r>
              <a:rPr lang="pt-PT" sz="2000" b="1" dirty="0">
                <a:solidFill>
                  <a:srgbClr val="FF0000"/>
                </a:solidFill>
                <a:latin typeface="+mj-lt"/>
                <a:ea typeface="+mn-ea"/>
                <a:cs typeface="Times New Roman" pitchFamily="18" charset="0"/>
              </a:rPr>
              <a:t>autoridade que deseja a preservação</a:t>
            </a:r>
            <a:r>
              <a:rPr lang="pt-PT" sz="1600" dirty="0">
                <a:latin typeface="+mj-lt"/>
                <a:ea typeface="+mn-ea"/>
                <a:cs typeface="Times New Roman" pitchFamily="18" charset="0"/>
              </a:rPr>
              <a:t>;</a:t>
            </a:r>
          </a:p>
          <a:p>
            <a:pPr marL="857250" lvl="1" indent="-457200" algn="just">
              <a:buFont typeface="+mj-lt"/>
              <a:buAutoNum type="alphaLcParenR"/>
              <a:defRPr/>
            </a:pPr>
            <a:r>
              <a:rPr lang="pt-PT" sz="1600" dirty="0">
                <a:latin typeface="+mj-lt"/>
                <a:ea typeface="+mn-ea"/>
                <a:cs typeface="Times New Roman" pitchFamily="18" charset="0"/>
              </a:rPr>
              <a:t>a</a:t>
            </a:r>
            <a:r>
              <a:rPr lang="pt-PT" sz="2400" dirty="0">
                <a:latin typeface="+mj-lt"/>
                <a:ea typeface="+mn-ea"/>
                <a:cs typeface="Times New Roman" pitchFamily="18" charset="0"/>
              </a:rPr>
              <a:t> </a:t>
            </a:r>
            <a:r>
              <a:rPr lang="pt-PT" sz="2000" b="1" dirty="0">
                <a:solidFill>
                  <a:srgbClr val="FF0000"/>
                </a:solidFill>
                <a:latin typeface="+mj-lt"/>
                <a:ea typeface="+mn-ea"/>
                <a:cs typeface="Times New Roman" pitchFamily="18" charset="0"/>
              </a:rPr>
              <a:t>infração que é objeto de uma investigação criminal ou processo e um breve resumo dos fatos relacionados</a:t>
            </a:r>
            <a:r>
              <a:rPr lang="pt-PT" sz="2400" dirty="0">
                <a:latin typeface="+mj-lt"/>
                <a:ea typeface="+mn-ea"/>
                <a:cs typeface="Times New Roman" pitchFamily="18" charset="0"/>
              </a:rPr>
              <a:t> </a:t>
            </a:r>
            <a:r>
              <a:rPr lang="pt-PT" sz="1600" dirty="0">
                <a:latin typeface="+mj-lt"/>
                <a:ea typeface="+mn-ea"/>
                <a:cs typeface="Times New Roman" pitchFamily="18" charset="0"/>
              </a:rPr>
              <a:t>;</a:t>
            </a:r>
          </a:p>
          <a:p>
            <a:pPr marL="857250" lvl="1" indent="-457200" algn="just">
              <a:buFont typeface="+mj-lt"/>
              <a:buAutoNum type="alphaLcParenR"/>
              <a:defRPr/>
            </a:pPr>
            <a:r>
              <a:rPr lang="pt-PT" sz="1600" dirty="0">
                <a:latin typeface="+mj-lt"/>
                <a:ea typeface="+mn-ea"/>
                <a:cs typeface="Times New Roman" pitchFamily="18" charset="0"/>
              </a:rPr>
              <a:t>os</a:t>
            </a:r>
            <a:r>
              <a:rPr lang="pt-PT" sz="2400" dirty="0">
                <a:latin typeface="+mj-lt"/>
                <a:ea typeface="+mn-ea"/>
                <a:cs typeface="Times New Roman" pitchFamily="18" charset="0"/>
              </a:rPr>
              <a:t> </a:t>
            </a:r>
            <a:r>
              <a:rPr lang="pt-PT" sz="2000" b="1" dirty="0">
                <a:solidFill>
                  <a:srgbClr val="FF0000"/>
                </a:solidFill>
                <a:latin typeface="+mj-lt"/>
                <a:ea typeface="+mn-ea"/>
                <a:cs typeface="Times New Roman" pitchFamily="18" charset="0"/>
              </a:rPr>
              <a:t>dados informáticos armazenados a serem preservados e a sua relação com 	 infração</a:t>
            </a:r>
            <a:r>
              <a:rPr lang="pt-PT" sz="1600" dirty="0">
                <a:latin typeface="+mj-lt"/>
                <a:ea typeface="+mn-ea"/>
                <a:cs typeface="Times New Roman" pitchFamily="18" charset="0"/>
              </a:rPr>
              <a:t>;</a:t>
            </a:r>
          </a:p>
          <a:p>
            <a:pPr marL="857250" lvl="1" indent="-457200" algn="just">
              <a:buFont typeface="+mj-lt"/>
              <a:buAutoNum type="alphaLcParenR"/>
              <a:defRPr/>
            </a:pPr>
            <a:r>
              <a:rPr lang="pt-PT" sz="1600" dirty="0">
                <a:latin typeface="+mj-lt"/>
                <a:ea typeface="+mn-ea"/>
                <a:cs typeface="Times New Roman" pitchFamily="18" charset="0"/>
              </a:rPr>
              <a:t>qualquer</a:t>
            </a:r>
            <a:r>
              <a:rPr lang="pt-PT" sz="2400" dirty="0">
                <a:latin typeface="+mj-lt"/>
                <a:ea typeface="+mn-ea"/>
                <a:cs typeface="Times New Roman" pitchFamily="18" charset="0"/>
              </a:rPr>
              <a:t> </a:t>
            </a:r>
            <a:r>
              <a:rPr lang="pt-PT" sz="2000" b="1" dirty="0">
                <a:solidFill>
                  <a:srgbClr val="FF0000"/>
                </a:solidFill>
                <a:latin typeface="+mj-lt"/>
                <a:ea typeface="+mn-ea"/>
                <a:cs typeface="Times New Roman" pitchFamily="18" charset="0"/>
              </a:rPr>
              <a:t>informação disponível identificando o detentor dos dados informáticos armazenados ou a localização do sistema informático</a:t>
            </a:r>
            <a:r>
              <a:rPr lang="pt-PT" sz="1600" dirty="0">
                <a:latin typeface="+mj-lt"/>
                <a:ea typeface="+mn-ea"/>
                <a:cs typeface="Times New Roman" pitchFamily="18" charset="0"/>
              </a:rPr>
              <a:t>;</a:t>
            </a:r>
          </a:p>
          <a:p>
            <a:pPr marL="857250" lvl="1" indent="-457200" algn="just">
              <a:buFont typeface="+mj-lt"/>
              <a:buAutoNum type="alphaLcParenR"/>
              <a:defRPr/>
            </a:pPr>
            <a:r>
              <a:rPr lang="pt-PT" sz="1600" dirty="0">
                <a:latin typeface="+mj-lt"/>
                <a:ea typeface="+mn-ea"/>
                <a:cs typeface="Times New Roman" pitchFamily="18" charset="0"/>
              </a:rPr>
              <a:t>a</a:t>
            </a:r>
            <a:r>
              <a:rPr lang="pt-PT" sz="2400" dirty="0">
                <a:latin typeface="+mj-lt"/>
                <a:ea typeface="+mn-ea"/>
                <a:cs typeface="Times New Roman" pitchFamily="18" charset="0"/>
              </a:rPr>
              <a:t> </a:t>
            </a:r>
            <a:r>
              <a:rPr lang="pt-PT" sz="2000" b="1" dirty="0">
                <a:solidFill>
                  <a:srgbClr val="FF0000"/>
                </a:solidFill>
                <a:latin typeface="+mj-lt"/>
                <a:ea typeface="+mn-ea"/>
                <a:cs typeface="Times New Roman" pitchFamily="18" charset="0"/>
              </a:rPr>
              <a:t>necessidade da preservação</a:t>
            </a:r>
            <a:r>
              <a:rPr lang="pt-PT" sz="1600" dirty="0">
                <a:latin typeface="+mj-lt"/>
                <a:ea typeface="+mn-ea"/>
                <a:cs typeface="Times New Roman" pitchFamily="18" charset="0"/>
              </a:rPr>
              <a:t>; e</a:t>
            </a:r>
          </a:p>
          <a:p>
            <a:pPr marL="857250" lvl="1" indent="-457200" algn="just">
              <a:buFont typeface="+mj-lt"/>
              <a:buAutoNum type="alphaLcParenR"/>
              <a:defRPr/>
            </a:pPr>
            <a:r>
              <a:rPr lang="pt-PT" sz="1600" dirty="0">
                <a:latin typeface="+mj-lt"/>
                <a:ea typeface="+mn-ea"/>
                <a:cs typeface="Times New Roman" pitchFamily="18" charset="0"/>
              </a:rPr>
              <a:t>que a</a:t>
            </a:r>
            <a:r>
              <a:rPr lang="pt-PT" sz="2400" dirty="0">
                <a:latin typeface="+mj-lt"/>
                <a:ea typeface="+mn-ea"/>
                <a:cs typeface="Times New Roman" pitchFamily="18" charset="0"/>
              </a:rPr>
              <a:t> </a:t>
            </a:r>
            <a:r>
              <a:rPr lang="pt-PT" sz="2000" b="1" dirty="0">
                <a:solidFill>
                  <a:srgbClr val="FF0000"/>
                </a:solidFill>
                <a:latin typeface="+mj-lt"/>
                <a:ea typeface="+mn-ea"/>
                <a:cs typeface="Times New Roman" pitchFamily="18" charset="0"/>
              </a:rPr>
              <a:t>Parte pretende apresentar uma solicitação de assistência mútua</a:t>
            </a:r>
            <a:r>
              <a:rPr lang="pt-PT" sz="2400" dirty="0">
                <a:latin typeface="+mj-lt"/>
                <a:ea typeface="+mn-ea"/>
                <a:cs typeface="Times New Roman" pitchFamily="18" charset="0"/>
              </a:rPr>
              <a:t> </a:t>
            </a:r>
            <a:r>
              <a:rPr lang="pt-PT" sz="1600" dirty="0">
                <a:latin typeface="+mj-lt"/>
                <a:ea typeface="+mn-ea"/>
                <a:cs typeface="Times New Roman" pitchFamily="18" charset="0"/>
              </a:rPr>
              <a:t>para a busca ou acesso semelhante, apreensão ou proteção semelhante, ou divulgação dos dados informáticos armazenados.</a:t>
            </a:r>
          </a:p>
        </p:txBody>
      </p:sp>
    </p:spTree>
    <p:extLst>
      <p:ext uri="{BB962C8B-B14F-4D97-AF65-F5344CB8AC3E}">
        <p14:creationId xmlns:p14="http://schemas.microsoft.com/office/powerpoint/2010/main" val="26075098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a:t>Conteúdos do pedido para preservação acelerada </a:t>
            </a:r>
          </a:p>
        </p:txBody>
      </p:sp>
      <p:sp>
        <p:nvSpPr>
          <p:cNvPr id="3" name="Content Placeholder 2"/>
          <p:cNvSpPr>
            <a:spLocks noGrp="1"/>
          </p:cNvSpPr>
          <p:nvPr>
            <p:ph idx="1"/>
          </p:nvPr>
        </p:nvSpPr>
        <p:spPr>
          <a:xfrm>
            <a:off x="245660" y="1859512"/>
            <a:ext cx="8666328" cy="4525963"/>
          </a:xfrm>
        </p:spPr>
        <p:txBody>
          <a:bodyPr/>
          <a:lstStyle/>
          <a:p>
            <a:pPr algn="just">
              <a:lnSpc>
                <a:spcPct val="90000"/>
              </a:lnSpc>
              <a:spcBef>
                <a:spcPts val="600"/>
              </a:spcBef>
              <a:spcAft>
                <a:spcPts val="1200"/>
              </a:spcAft>
            </a:pPr>
            <a:r>
              <a:rPr lang="pt-PT" sz="2400"/>
              <a:t>Medida provisória que requer preparação rápida e transmissão de pedidos</a:t>
            </a:r>
          </a:p>
          <a:p>
            <a:pPr>
              <a:lnSpc>
                <a:spcPct val="90000"/>
              </a:lnSpc>
              <a:spcBef>
                <a:spcPts val="600"/>
              </a:spcBef>
              <a:spcAft>
                <a:spcPts val="1200"/>
              </a:spcAft>
            </a:pPr>
            <a:r>
              <a:rPr lang="pt-PT" sz="2400"/>
              <a:t>Informação/resumo mínimo a fornecer, especificando:</a:t>
            </a:r>
          </a:p>
          <a:p>
            <a:pPr lvl="1">
              <a:lnSpc>
                <a:spcPct val="90000"/>
              </a:lnSpc>
              <a:spcBef>
                <a:spcPts val="600"/>
              </a:spcBef>
              <a:spcAft>
                <a:spcPts val="600"/>
              </a:spcAft>
            </a:pPr>
            <a:r>
              <a:rPr lang="pt-PT" sz="2000"/>
              <a:t>Autoridade à procura de preservação</a:t>
            </a:r>
          </a:p>
          <a:p>
            <a:pPr lvl="1">
              <a:lnSpc>
                <a:spcPct val="90000"/>
              </a:lnSpc>
              <a:spcBef>
                <a:spcPts val="600"/>
              </a:spcBef>
              <a:spcAft>
                <a:spcPts val="600"/>
              </a:spcAft>
            </a:pPr>
            <a:r>
              <a:rPr lang="pt-PT" sz="2000"/>
              <a:t>Ofensa que é objeto de investigação criminal</a:t>
            </a:r>
          </a:p>
          <a:p>
            <a:pPr lvl="1">
              <a:lnSpc>
                <a:spcPct val="90000"/>
              </a:lnSpc>
              <a:spcBef>
                <a:spcPts val="600"/>
              </a:spcBef>
              <a:spcAft>
                <a:spcPts val="600"/>
              </a:spcAft>
            </a:pPr>
            <a:r>
              <a:rPr lang="pt-PT" sz="2000"/>
              <a:t>Breve resumo dos fatos do caso</a:t>
            </a:r>
          </a:p>
          <a:p>
            <a:pPr lvl="1">
              <a:lnSpc>
                <a:spcPct val="90000"/>
              </a:lnSpc>
              <a:spcBef>
                <a:spcPts val="600"/>
              </a:spcBef>
              <a:spcAft>
                <a:spcPts val="600"/>
              </a:spcAft>
            </a:pPr>
            <a:r>
              <a:rPr lang="pt-PT" sz="2000"/>
              <a:t>Dados informáticos armazenados a serem preservados</a:t>
            </a:r>
          </a:p>
          <a:p>
            <a:pPr lvl="1">
              <a:lnSpc>
                <a:spcPct val="90000"/>
              </a:lnSpc>
              <a:spcBef>
                <a:spcPts val="600"/>
              </a:spcBef>
              <a:spcAft>
                <a:spcPts val="600"/>
              </a:spcAft>
            </a:pPr>
            <a:r>
              <a:rPr lang="pt-PT" sz="2000"/>
              <a:t>Qualquer informação disponível sobre custódia de dados ou localização do sistema informático</a:t>
            </a:r>
          </a:p>
          <a:p>
            <a:pPr lvl="1">
              <a:lnSpc>
                <a:spcPct val="90000"/>
              </a:lnSpc>
              <a:spcBef>
                <a:spcPts val="600"/>
              </a:spcBef>
              <a:spcAft>
                <a:spcPts val="600"/>
              </a:spcAft>
            </a:pPr>
            <a:r>
              <a:rPr lang="pt-PT" sz="2000"/>
              <a:t>Necessidade de preservação</a:t>
            </a:r>
          </a:p>
          <a:p>
            <a:pPr lvl="1">
              <a:lnSpc>
                <a:spcPct val="90000"/>
              </a:lnSpc>
              <a:spcBef>
                <a:spcPts val="600"/>
              </a:spcBef>
              <a:spcAft>
                <a:spcPts val="600"/>
              </a:spcAft>
            </a:pPr>
            <a:r>
              <a:rPr lang="pt-PT" sz="2000"/>
              <a:t>Essa parte pretende enviar um pedido para o MLA</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53</a:t>
            </a:fld>
            <a:endParaRPr lang="en-US">
              <a:solidFill>
                <a:schemeClr val="tx1"/>
              </a:solidFill>
            </a:endParaRPr>
          </a:p>
        </p:txBody>
      </p:sp>
    </p:spTree>
    <p:extLst>
      <p:ext uri="{BB962C8B-B14F-4D97-AF65-F5344CB8AC3E}">
        <p14:creationId xmlns:p14="http://schemas.microsoft.com/office/powerpoint/2010/main" val="1178543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29</a:t>
            </a:r>
            <a:br>
              <a:rPr lang="pt-PT" sz="4000" b="1">
                <a:ea typeface="ＭＳ Ｐゴシック" charset="0"/>
                <a:cs typeface="ＭＳ Ｐゴシック" charset="0"/>
              </a:rPr>
            </a:br>
            <a:r>
              <a:rPr lang="pt-PT" sz="3000" b="1">
                <a:ea typeface="ＭＳ Ｐゴシック" charset="0"/>
                <a:cs typeface="Times New Roman" charset="0"/>
              </a:rPr>
              <a:t>Preservação acelerada de dados informáticos armazenados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54</a:t>
            </a:fld>
            <a:endParaRPr lang="en-US">
              <a:solidFill>
                <a:schemeClr val="tx1"/>
              </a:solidFill>
            </a:endParaRPr>
          </a:p>
        </p:txBody>
      </p:sp>
      <p:sp>
        <p:nvSpPr>
          <p:cNvPr id="5" name="Rectangle 3" descr="Retângulo: Clique para editar os estilos de texto principais Segundo nível Terceiro nível Quarto nível Quinto nível"/>
          <p:cNvSpPr txBox="1">
            <a:spLocks noChangeArrowheads="1"/>
          </p:cNvSpPr>
          <p:nvPr/>
        </p:nvSpPr>
        <p:spPr bwMode="auto">
          <a:xfrm>
            <a:off x="191060" y="1702386"/>
            <a:ext cx="8816454"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a:lnSpc>
                <a:spcPct val="90000"/>
              </a:lnSpc>
              <a:spcBef>
                <a:spcPts val="600"/>
              </a:spcBef>
              <a:spcAft>
                <a:spcPts val="1200"/>
              </a:spcAft>
              <a:buFont typeface="+mj-lt"/>
              <a:buAutoNum type="arabicPeriod" startAt="4"/>
            </a:pPr>
            <a:r>
              <a:rPr lang="pt-PT" sz="2400" b="1">
                <a:solidFill>
                  <a:srgbClr val="FF0000"/>
                </a:solidFill>
              </a:rPr>
              <a:t>Uma Parte que requeira a dupla criminalidade como condição para responder a um pedido de assistência mútua </a:t>
            </a:r>
            <a:r>
              <a:rPr lang="pt-PT" sz="1800"/>
              <a:t>para a busca ou acesso semelhante, apreensão ou proteção semelhante, ou divulgação de dados armazenados</a:t>
            </a:r>
            <a:r>
              <a:rPr lang="pt-PT" sz="2400" b="1">
                <a:solidFill>
                  <a:srgbClr val="FF0000"/>
                </a:solidFill>
              </a:rPr>
              <a:t>, pode, em relação a outras infrações que as estabelecidas de acordo com os Artigos 2 a. 11 </a:t>
            </a:r>
            <a:r>
              <a:rPr lang="pt-PT" sz="1800"/>
              <a:t>desta Convenção, </a:t>
            </a:r>
            <a:r>
              <a:rPr lang="pt-PT" sz="2400" b="1">
                <a:solidFill>
                  <a:srgbClr val="FF0000"/>
                </a:solidFill>
              </a:rPr>
              <a:t>reserva-se o direito de recusar o pedido de preservação nos termos deste artigo nos casos em que tenha razões para acreditar que, no momento da divulgação, a condição de dupla incriminação não pode ser cumprida</a:t>
            </a:r>
            <a:r>
              <a:rPr lang="pt-PT" sz="1800"/>
              <a:t>.</a:t>
            </a:r>
          </a:p>
          <a:p>
            <a:pPr marL="457200" indent="-457200" algn="just">
              <a:buFont typeface="+mj-lt"/>
              <a:buAutoNum type="arabicPeriod" startAt="5"/>
            </a:pPr>
            <a:r>
              <a:rPr lang="pt-PT" sz="1800"/>
              <a:t>Além disso, um pedido de preservação só pode ser recusado se:</a:t>
            </a:r>
          </a:p>
          <a:p>
            <a:pPr marL="857250" lvl="1" indent="-457200" algn="just">
              <a:buFont typeface="+mj-lt"/>
              <a:buAutoNum type="alphaLcParenR"/>
            </a:pPr>
            <a:r>
              <a:rPr lang="pt-PT" sz="1600"/>
              <a:t>o pedido é relativo a uma ofensa que a Parte requerida considera uma </a:t>
            </a:r>
            <a:r>
              <a:rPr lang="pt-PT" sz="2000" b="1">
                <a:solidFill>
                  <a:srgbClr val="FF0000"/>
                </a:solidFill>
              </a:rPr>
              <a:t>ofensa política</a:t>
            </a:r>
            <a:r>
              <a:rPr lang="pt-PT" sz="1600"/>
              <a:t>ou uma ofensa </a:t>
            </a:r>
            <a:r>
              <a:rPr lang="pt-PT" sz="2000" b="1">
                <a:solidFill>
                  <a:srgbClr val="FF0000"/>
                </a:solidFill>
              </a:rPr>
              <a:t>ligada a uma infração política</a:t>
            </a:r>
            <a:r>
              <a:rPr lang="pt-PT" sz="1600"/>
              <a:t>; ou</a:t>
            </a:r>
          </a:p>
          <a:p>
            <a:pPr marL="857250" lvl="1" indent="-457200" algn="just">
              <a:buFont typeface="+mj-lt"/>
              <a:buAutoNum type="alphaLcParenR"/>
            </a:pPr>
            <a:r>
              <a:rPr lang="pt-PT" sz="1600"/>
              <a:t>a Parte solicitada considera que a execução da solicitação pode </a:t>
            </a:r>
            <a:r>
              <a:rPr lang="pt-PT" sz="2000" b="1">
                <a:solidFill>
                  <a:srgbClr val="FF0000"/>
                </a:solidFill>
              </a:rPr>
              <a:t>prejudicar a sua soberania, segurança, </a:t>
            </a:r>
            <a:r>
              <a:rPr lang="pt-PT" sz="2000" b="1" i="1">
                <a:solidFill>
                  <a:srgbClr val="FF0000"/>
                </a:solidFill>
              </a:rPr>
              <a:t>ordem pública</a:t>
            </a:r>
            <a:r>
              <a:rPr lang="pt-PT" sz="2000" b="1">
                <a:solidFill>
                  <a:srgbClr val="FF0000"/>
                </a:solidFill>
              </a:rPr>
              <a:t> ou outros interesses essenciais</a:t>
            </a:r>
            <a:r>
              <a:rPr lang="pt-PT" sz="1600"/>
              <a:t>.</a:t>
            </a:r>
          </a:p>
        </p:txBody>
      </p:sp>
    </p:spTree>
    <p:extLst>
      <p:ext uri="{BB962C8B-B14F-4D97-AF65-F5344CB8AC3E}">
        <p14:creationId xmlns:p14="http://schemas.microsoft.com/office/powerpoint/2010/main" val="8420616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537754" y="1470906"/>
            <a:ext cx="8096794" cy="4968875"/>
          </a:xfrm>
        </p:spPr>
        <p:txBody>
          <a:bodyPr/>
          <a:lstStyle/>
          <a:p>
            <a:pPr algn="just">
              <a:spcBef>
                <a:spcPts val="600"/>
              </a:spcBef>
              <a:spcAft>
                <a:spcPts val="1200"/>
              </a:spcAft>
            </a:pPr>
            <a:r>
              <a:rPr lang="pt-PT" sz="2400">
                <a:latin typeface="+mj-lt"/>
              </a:rPr>
              <a:t>Criminalidade dupla apenas no que toca a infrações sem ser os Artigos 2 a 11, se a parte exigir criminalidade dupla como condição para responder a outros pedidos de assistência jurídica mútua e acreditar que essa condição não será cumprida</a:t>
            </a:r>
          </a:p>
          <a:p>
            <a:pPr algn="just">
              <a:spcBef>
                <a:spcPts val="600"/>
              </a:spcBef>
              <a:spcAft>
                <a:spcPts val="1200"/>
              </a:spcAft>
            </a:pPr>
            <a:r>
              <a:rPr lang="pt-PT" sz="2400">
                <a:latin typeface="+mj-lt"/>
              </a:rPr>
              <a:t>Pedido em relação a ofensa política </a:t>
            </a:r>
            <a:r>
              <a:rPr lang="pt-PT" sz="2400"/>
              <a:t>ou ofensa ligada à ofensa política</a:t>
            </a:r>
          </a:p>
          <a:p>
            <a:pPr algn="just">
              <a:spcBef>
                <a:spcPts val="600"/>
              </a:spcBef>
              <a:spcAft>
                <a:spcPts val="1200"/>
              </a:spcAft>
            </a:pPr>
            <a:r>
              <a:rPr lang="pt-PT" sz="2400">
                <a:latin typeface="+mj-lt"/>
              </a:rPr>
              <a:t>A execução do pedido prejudicará a soberania, a segurança, a ordem pública ou outros interesses essenciais</a:t>
            </a:r>
          </a:p>
          <a:p>
            <a:pPr algn="just">
              <a:spcBef>
                <a:spcPts val="600"/>
              </a:spcBef>
              <a:spcAft>
                <a:spcPts val="1200"/>
              </a:spcAft>
            </a:pPr>
            <a:r>
              <a:rPr lang="pt-PT" sz="2400">
                <a:latin typeface="+mj-lt"/>
              </a:rPr>
              <a:t>Outros motivos de recusa não permitidos devido à centralidade desta medida para a investigação eficaz de crimes informáticos ou relacionados com computadores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Fundamentos de recusa</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55</a:t>
            </a:fld>
            <a:endParaRPr lang="en-US">
              <a:solidFill>
                <a:schemeClr val="tx1"/>
              </a:solidFill>
            </a:endParaRPr>
          </a:p>
        </p:txBody>
      </p:sp>
    </p:spTree>
    <p:extLst>
      <p:ext uri="{BB962C8B-B14F-4D97-AF65-F5344CB8AC3E}">
        <p14:creationId xmlns:p14="http://schemas.microsoft.com/office/powerpoint/2010/main" val="36516600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56</a:t>
            </a:fld>
            <a:endParaRPr lang="en-US">
              <a:solidFill>
                <a:schemeClr val="tx1"/>
              </a:solidFill>
            </a:endParaRPr>
          </a:p>
        </p:txBody>
      </p:sp>
      <p:sp>
        <p:nvSpPr>
          <p:cNvPr id="5" name="Rectangle 2"/>
          <p:cNvSpPr txBox="1">
            <a:spLocks/>
          </p:cNvSpPr>
          <p:nvPr/>
        </p:nvSpPr>
        <p:spPr bwMode="auto">
          <a:xfrm>
            <a:off x="457200" y="1505550"/>
            <a:ext cx="8229600" cy="187911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cs typeface="Times New Roman" pitchFamily="18" charset="0"/>
            </a:endParaRPr>
          </a:p>
          <a:p>
            <a:pPr algn="ctr" eaLnBrk="1" hangingPunct="1">
              <a:lnSpc>
                <a:spcPct val="80000"/>
              </a:lnSpc>
              <a:buFont typeface="Arial" charset="0"/>
              <a:buNone/>
            </a:pPr>
            <a:r>
              <a:rPr lang="pt-PT" b="1" i="1">
                <a:cs typeface="Times New Roman" pitchFamily="18" charset="0"/>
              </a:rPr>
              <a:t>Divulgação acelerada de dados de tráfego preservados</a:t>
            </a:r>
          </a:p>
          <a:p>
            <a:pPr algn="ctr" eaLnBrk="1" hangingPunct="1">
              <a:lnSpc>
                <a:spcPct val="80000"/>
              </a:lnSpc>
              <a:buFont typeface="Arial" charset="0"/>
              <a:buNone/>
            </a:pPr>
            <a:r>
              <a:rPr lang="pt-PT" b="1" i="1">
                <a:cs typeface="Times New Roman" pitchFamily="18" charset="0"/>
              </a:rPr>
              <a:t>(Artigo 30 – Convenção de Budapeste)</a:t>
            </a:r>
          </a:p>
          <a:p>
            <a:pPr algn="ctr" eaLnBrk="1" hangingPunct="1">
              <a:lnSpc>
                <a:spcPct val="80000"/>
              </a:lnSpc>
              <a:buFont typeface="Arial" charset="0"/>
              <a:buNone/>
            </a:pPr>
            <a:endParaRPr lang="en-GB" altLang="sr-Latn-RS" b="1" i="1" dirty="0">
              <a:cs typeface="Times New Roman" pitchFamily="18" charset="0"/>
            </a:endParaRPr>
          </a:p>
          <a:p>
            <a:pPr>
              <a:lnSpc>
                <a:spcPct val="90000"/>
              </a:lnSpc>
            </a:pPr>
            <a:endParaRPr lang="en-GB" sz="2400" b="1" dirty="0"/>
          </a:p>
          <a:p>
            <a:pPr>
              <a:lnSpc>
                <a:spcPct val="90000"/>
              </a:lnSpc>
            </a:pPr>
            <a:r>
              <a:rPr lang="pt-PT" sz="2400" b="1"/>
              <a:t>Estrutura paralela à disposição interna (Art. 17 BC)</a:t>
            </a:r>
          </a:p>
          <a:p>
            <a:pPr lvl="1">
              <a:lnSpc>
                <a:spcPct val="90000"/>
              </a:lnSpc>
            </a:pPr>
            <a:r>
              <a:rPr lang="pt-PT" sz="2000"/>
              <a:t>permite que uma Parte contratante exija de outra Parte a divulgação acelerada de dados de tráfego preservados</a:t>
            </a:r>
          </a:p>
        </p:txBody>
      </p:sp>
    </p:spTree>
    <p:extLst>
      <p:ext uri="{BB962C8B-B14F-4D97-AF65-F5344CB8AC3E}">
        <p14:creationId xmlns:p14="http://schemas.microsoft.com/office/powerpoint/2010/main" val="10225697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descr="Retângulo: Clique para editar os estilos de texto principais Segundo nível Terceiro nível Quarto nível Quinto nível"/>
          <p:cNvSpPr>
            <a:spLocks noGrp="1" noChangeArrowheads="1"/>
          </p:cNvSpPr>
          <p:nvPr>
            <p:ph type="body" idx="1"/>
          </p:nvPr>
        </p:nvSpPr>
        <p:spPr>
          <a:xfrm>
            <a:off x="565150" y="1585913"/>
            <a:ext cx="8229600" cy="4540250"/>
          </a:xfrm>
        </p:spPr>
        <p:txBody>
          <a:bodyPr/>
          <a:lstStyle/>
          <a:p>
            <a:pPr marL="514350" indent="-514350" algn="just">
              <a:buFont typeface="Wingdings" charset="0"/>
              <a:buAutoNum type="arabicPeriod"/>
              <a:defRPr/>
            </a:pPr>
            <a:r>
              <a:rPr lang="pt-PT" sz="2800">
                <a:ea typeface="ＭＳ Ｐゴシック" charset="0"/>
                <a:cs typeface="Times New Roman" charset="0"/>
              </a:rPr>
              <a:t>Quando, no decurso da execução de um pedido feito nos termos do Artigo 29, para preservar dados de tráfego relativos a uma comunicação específica, a Parte Solicitada descobrir que um prestador de serviços noutro Estado esteve envolvido na transmissão da comunicação, a Parte Solicitada deverá divulgar aceleradamente à Parte solicitante uma quantidade suficiente de dados de tráfego para identificar esse provedor de serviços e o caminho pelo qual a comunicação foi transmitida.</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30</a:t>
            </a:r>
            <a:br>
              <a:rPr lang="pt-PT" sz="4000" b="1">
                <a:ea typeface="ＭＳ Ｐゴシック" charset="0"/>
                <a:cs typeface="ＭＳ Ｐゴシック" charset="0"/>
              </a:rPr>
            </a:br>
            <a:r>
              <a:rPr lang="pt-PT" sz="3000" b="1">
                <a:ea typeface="ＭＳ Ｐゴシック" charset="0"/>
                <a:cs typeface="Times New Roman" charset="0"/>
              </a:rPr>
              <a:t>Divulgação Rápida de Dados de Tráfego Preservados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57</a:t>
            </a:fld>
            <a:endParaRPr lang="en-US">
              <a:solidFill>
                <a:schemeClr val="tx1"/>
              </a:solidFill>
            </a:endParaRPr>
          </a:p>
        </p:txBody>
      </p:sp>
    </p:spTree>
    <p:extLst>
      <p:ext uri="{BB962C8B-B14F-4D97-AF65-F5344CB8AC3E}">
        <p14:creationId xmlns:p14="http://schemas.microsoft.com/office/powerpoint/2010/main" val="19659026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4000" b="1">
                <a:solidFill>
                  <a:prstClr val="black"/>
                </a:solidFill>
                <a:ea typeface="ＭＳ Ｐゴシック" charset="0"/>
                <a:cs typeface="ＭＳ Ｐゴシック" charset="0"/>
              </a:rPr>
              <a:t>Artigo 30</a:t>
            </a:r>
            <a:br>
              <a:rPr lang="pt-PT" sz="4000" b="1">
                <a:solidFill>
                  <a:prstClr val="black"/>
                </a:solidFill>
                <a:ea typeface="ＭＳ Ｐゴシック" charset="0"/>
                <a:cs typeface="ＭＳ Ｐゴシック" charset="0"/>
              </a:rPr>
            </a:br>
            <a:r>
              <a:rPr lang="pt-PT" sz="3000" b="1">
                <a:solidFill>
                  <a:prstClr val="black"/>
                </a:solidFill>
                <a:ea typeface="ＭＳ Ｐゴシック" charset="0"/>
                <a:cs typeface="Times New Roman" charset="0"/>
              </a:rPr>
              <a:t>Divulgação Rápida de Dados de Tráfego Preservados</a:t>
            </a:r>
          </a:p>
        </p:txBody>
      </p:sp>
      <p:sp>
        <p:nvSpPr>
          <p:cNvPr id="3" name="Content Placeholder 2"/>
          <p:cNvSpPr>
            <a:spLocks noGrp="1"/>
          </p:cNvSpPr>
          <p:nvPr>
            <p:ph idx="1"/>
          </p:nvPr>
        </p:nvSpPr>
        <p:spPr>
          <a:xfrm>
            <a:off x="457200" y="1951630"/>
            <a:ext cx="8229600" cy="4174533"/>
          </a:xfrm>
        </p:spPr>
        <p:txBody>
          <a:bodyPr/>
          <a:lstStyle/>
          <a:p>
            <a:pPr marL="514350" indent="-514350" algn="just">
              <a:buFont typeface="+mj-lt"/>
              <a:buAutoNum type="arabicPeriod" startAt="2"/>
              <a:defRPr/>
            </a:pPr>
            <a:r>
              <a:rPr lang="pt-PT" sz="2800"/>
              <a:t>A divulgação de dados de tráfego nos termos do parágrafo 1 só pode ser retida se:</a:t>
            </a:r>
          </a:p>
          <a:p>
            <a:pPr marL="914400" lvl="1" indent="-514350" algn="just">
              <a:buFont typeface="+mj-lt"/>
              <a:buAutoNum type="alphaLcParenR"/>
              <a:defRPr/>
            </a:pPr>
            <a:r>
              <a:rPr lang="pt-PT" sz="2400"/>
              <a:t>o pedido diz respeito a uma infração que a Parte solicitada considere uma infração política ou infração relacionada com uma infração política; ou</a:t>
            </a:r>
          </a:p>
          <a:p>
            <a:pPr marL="914400" lvl="1" indent="-514350" algn="just">
              <a:buFont typeface="+mj-lt"/>
              <a:buAutoNum type="alphaLcParenR"/>
              <a:defRPr/>
            </a:pPr>
            <a:r>
              <a:rPr lang="pt-PT" sz="2400"/>
              <a:t>a Parte solicitada considera que a execução da solicitação pode prejudicar a sua soberania, segurança, </a:t>
            </a:r>
            <a:r>
              <a:rPr lang="pt-PT" sz="2400" i="1"/>
              <a:t>ordem pública</a:t>
            </a:r>
            <a:r>
              <a:rPr lang="pt-PT" sz="2400"/>
              <a:t> ou outros interesses essenciais.</a:t>
            </a:r>
          </a:p>
          <a:p>
            <a:endParaRPr lang="en-US" sz="2800" dirty="0"/>
          </a:p>
        </p:txBody>
      </p:sp>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58</a:t>
            </a:fld>
            <a:endParaRPr lang="en-US"/>
          </a:p>
        </p:txBody>
      </p:sp>
    </p:spTree>
    <p:extLst>
      <p:ext uri="{BB962C8B-B14F-4D97-AF65-F5344CB8AC3E}">
        <p14:creationId xmlns:p14="http://schemas.microsoft.com/office/powerpoint/2010/main" val="42937689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descr="Retângulo: Clique para editar os estilos de texto principais Segundo nível Terceiro nível Quarto nível Quinto nível"/>
          <p:cNvSpPr>
            <a:spLocks noGrp="1" noChangeArrowheads="1"/>
          </p:cNvSpPr>
          <p:nvPr>
            <p:ph type="body" idx="1"/>
          </p:nvPr>
        </p:nvSpPr>
        <p:spPr>
          <a:xfrm>
            <a:off x="565150" y="1585913"/>
            <a:ext cx="8229600" cy="4540250"/>
          </a:xfrm>
        </p:spPr>
        <p:txBody>
          <a:bodyPr/>
          <a:lstStyle/>
          <a:p>
            <a:pPr marL="514350" indent="-514350" algn="just">
              <a:buFont typeface="Wingdings" charset="0"/>
              <a:buAutoNum type="arabicPeriod"/>
              <a:defRPr/>
            </a:pPr>
            <a:r>
              <a:rPr lang="pt-PT" sz="2400">
                <a:ea typeface="ＭＳ Ｐゴシック" charset="0"/>
                <a:cs typeface="Times New Roman" charset="0"/>
              </a:rPr>
              <a:t>Quando, no decurso da execução de um pedido feito nos termos do Artigo 29, para preservar dados de tráfego relativos a uma comunicação específica, a Parte Solicitada descobrir que um prestador de serviços noutro Estado esteve envolvido na transmissão da comunicação, a </a:t>
            </a:r>
            <a:r>
              <a:rPr lang="pt-PT" b="1">
                <a:solidFill>
                  <a:srgbClr val="FF0000"/>
                </a:solidFill>
                <a:ea typeface="ＭＳ Ｐゴシック" charset="0"/>
                <a:cs typeface="Times New Roman" charset="0"/>
              </a:rPr>
              <a:t>Parte solicitada deverá divulgar aceleradamente à Parte solicitante uma quantidade suficiente de dados de tráfego para identificar esse provedor de serviços e o caminho pelo qual a comunicação foi transmitida</a:t>
            </a:r>
            <a:r>
              <a:rPr lang="pt-PT" sz="2400">
                <a:ea typeface="ＭＳ Ｐゴシック" charset="0"/>
                <a:cs typeface="Times New Roman" charset="0"/>
              </a:rPr>
              <a:t>.</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Artigo 30</a:t>
            </a:r>
            <a:br>
              <a:rPr lang="pt-PT" sz="4000" b="1">
                <a:ea typeface="ＭＳ Ｐゴシック" charset="0"/>
                <a:cs typeface="ＭＳ Ｐゴシック" charset="0"/>
              </a:rPr>
            </a:br>
            <a:r>
              <a:rPr lang="pt-PT" sz="3000" b="1">
                <a:ea typeface="ＭＳ Ｐゴシック" charset="0"/>
                <a:cs typeface="Times New Roman" charset="0"/>
              </a:rPr>
              <a:t>Divulgação Rápida de Dados de Tráfego Preservados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59</a:t>
            </a:fld>
            <a:endParaRPr lang="en-US">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descr="Retângulo: Clique para editar os estilos de texto principais Segundo nível Terceiro nível Quarto nível Quinto nível"/>
          <p:cNvSpPr>
            <a:spLocks noGrp="1" noChangeArrowheads="1"/>
          </p:cNvSpPr>
          <p:nvPr>
            <p:ph type="body" idx="1"/>
          </p:nvPr>
        </p:nvSpPr>
        <p:spPr/>
        <p:txBody>
          <a:bodyPr/>
          <a:lstStyle/>
          <a:p>
            <a:r>
              <a:rPr lang="pt-PT"/>
              <a:t>O cibercrime é o mais transnacional de todos os crimes</a:t>
            </a:r>
          </a:p>
          <a:p>
            <a:r>
              <a:rPr lang="pt-PT"/>
              <a:t>A investigação do cibercrime requer uma cooperação internacional eficiente</a:t>
            </a:r>
          </a:p>
          <a:p>
            <a:r>
              <a:rPr lang="pt-PT"/>
              <a:t>Sem essa cooperação, é pouco provável que as investigações tenham sucesso</a:t>
            </a:r>
          </a:p>
        </p:txBody>
      </p:sp>
      <p:sp>
        <p:nvSpPr>
          <p:cNvPr id="7171" name="Title 1"/>
          <p:cNvSpPr>
            <a:spLocks noGrp="1"/>
          </p:cNvSpPr>
          <p:nvPr>
            <p:ph type="title"/>
          </p:nvPr>
        </p:nvSpPr>
        <p:spPr>
          <a:xfrm>
            <a:off x="457200" y="274638"/>
            <a:ext cx="8229600" cy="887412"/>
          </a:xfrm>
        </p:spPr>
        <p:txBody>
          <a:bodyPr/>
          <a:lstStyle/>
          <a:p>
            <a:pPr eaLnBrk="1" hangingPunct="1"/>
            <a:r>
              <a:rPr lang="pt-PT" b="1">
                <a:ea typeface="ＭＳ Ｐゴシック" pitchFamily="34" charset="-128"/>
              </a:rPr>
              <a:t>Introdução</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6</a:t>
            </a:fld>
            <a:endParaRPr lang="en-U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537754" y="1651379"/>
            <a:ext cx="8096794" cy="4570034"/>
          </a:xfrm>
        </p:spPr>
        <p:txBody>
          <a:bodyPr/>
          <a:lstStyle/>
          <a:p>
            <a:pPr algn="just"/>
            <a:r>
              <a:rPr lang="pt-PT" sz="2200" dirty="0">
                <a:latin typeface="+mj-lt"/>
              </a:rPr>
              <a:t>Equivalente internacional de poder interno estabelecido no artigo 17</a:t>
            </a:r>
          </a:p>
          <a:p>
            <a:pPr algn="just"/>
            <a:endParaRPr lang="en-US" sz="2200" dirty="0">
              <a:latin typeface="+mj-lt"/>
            </a:endParaRPr>
          </a:p>
          <a:p>
            <a:pPr algn="just"/>
            <a:r>
              <a:rPr lang="pt-PT" sz="2200" dirty="0">
                <a:latin typeface="+mj-lt"/>
              </a:rPr>
              <a:t>Quando, de acordo com a solicitação do Artigo 29, o Estado solicitado observar que dados de tráfego preservados revelam que a transmissão da comunicação foi encaminhada através de um provedor de serviços em (i) um terceiro estado; ou (</a:t>
            </a:r>
            <a:r>
              <a:rPr lang="pt-PT" sz="2200" dirty="0" err="1">
                <a:latin typeface="+mj-lt"/>
              </a:rPr>
              <a:t>ii</a:t>
            </a:r>
            <a:r>
              <a:rPr lang="pt-PT" sz="2200" dirty="0">
                <a:latin typeface="+mj-lt"/>
              </a:rPr>
              <a:t>) o próprio estado solicitante, deve divulgar aceleradamente esses dados de tráfego preservados</a:t>
            </a:r>
          </a:p>
          <a:p>
            <a:pPr algn="just"/>
            <a:endParaRPr lang="en-US" sz="2200" dirty="0">
              <a:latin typeface="+mj-lt"/>
            </a:endParaRPr>
          </a:p>
          <a:p>
            <a:pPr algn="just"/>
            <a:r>
              <a:rPr lang="pt-PT" sz="2200" dirty="0">
                <a:latin typeface="+mj-lt"/>
              </a:rPr>
              <a:t>A divulgação deve ser de uma quantidade suficiente de dados para identificar </a:t>
            </a:r>
            <a:r>
              <a:rPr lang="pt-PT" sz="2200" dirty="0" err="1">
                <a:latin typeface="+mj-lt"/>
              </a:rPr>
              <a:t>o(s</a:t>
            </a:r>
            <a:r>
              <a:rPr lang="pt-PT" sz="2200" dirty="0">
                <a:latin typeface="+mj-lt"/>
              </a:rPr>
              <a:t>) </a:t>
            </a:r>
            <a:r>
              <a:rPr lang="pt-PT" sz="2200" dirty="0" err="1">
                <a:latin typeface="+mj-lt"/>
              </a:rPr>
              <a:t>provedor(es</a:t>
            </a:r>
            <a:r>
              <a:rPr lang="pt-PT" sz="2200" dirty="0">
                <a:latin typeface="+mj-lt"/>
              </a:rPr>
              <a:t>) de serviços envolvidos e o caminho de comunicação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Divulgação acelerada de dados de tráfego preservados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60</a:t>
            </a:fld>
            <a:endParaRPr lang="en-US">
              <a:solidFill>
                <a:schemeClr val="tx1"/>
              </a:solidFill>
            </a:endParaRPr>
          </a:p>
        </p:txBody>
      </p:sp>
    </p:spTree>
    <p:extLst>
      <p:ext uri="{BB962C8B-B14F-4D97-AF65-F5344CB8AC3E}">
        <p14:creationId xmlns:p14="http://schemas.microsoft.com/office/powerpoint/2010/main" val="1133699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4000" b="1">
                <a:solidFill>
                  <a:prstClr val="black"/>
                </a:solidFill>
                <a:ea typeface="ＭＳ Ｐゴシック" charset="0"/>
                <a:cs typeface="ＭＳ Ｐゴシック" charset="0"/>
              </a:rPr>
              <a:t>Artigo 30</a:t>
            </a:r>
            <a:br>
              <a:rPr lang="pt-PT" sz="4000" b="1">
                <a:solidFill>
                  <a:prstClr val="black"/>
                </a:solidFill>
                <a:ea typeface="ＭＳ Ｐゴシック" charset="0"/>
                <a:cs typeface="ＭＳ Ｐゴシック" charset="0"/>
              </a:rPr>
            </a:br>
            <a:r>
              <a:rPr lang="pt-PT" sz="3000" b="1">
                <a:solidFill>
                  <a:prstClr val="black"/>
                </a:solidFill>
                <a:ea typeface="ＭＳ Ｐゴシック" charset="0"/>
                <a:cs typeface="Times New Roman" charset="0"/>
              </a:rPr>
              <a:t>Divulgação Rápida de Dados de Tráfego Preservados</a:t>
            </a:r>
          </a:p>
        </p:txBody>
      </p:sp>
      <p:sp>
        <p:nvSpPr>
          <p:cNvPr id="3" name="Content Placeholder 2"/>
          <p:cNvSpPr>
            <a:spLocks noGrp="1"/>
          </p:cNvSpPr>
          <p:nvPr>
            <p:ph idx="1"/>
          </p:nvPr>
        </p:nvSpPr>
        <p:spPr>
          <a:xfrm>
            <a:off x="457200" y="1883391"/>
            <a:ext cx="8229600" cy="4242772"/>
          </a:xfrm>
        </p:spPr>
        <p:txBody>
          <a:bodyPr/>
          <a:lstStyle/>
          <a:p>
            <a:pPr marL="514350" indent="-514350" algn="just">
              <a:buFont typeface="+mj-lt"/>
              <a:buAutoNum type="arabicPeriod" startAt="2"/>
              <a:defRPr/>
            </a:pPr>
            <a:r>
              <a:rPr lang="pt-PT" sz="2800"/>
              <a:t>A divulgação de dados de tráfego nos termos do parágrafo 1 só pode ser retida se:</a:t>
            </a:r>
          </a:p>
          <a:p>
            <a:pPr marL="914400" lvl="1" indent="-514350" algn="just">
              <a:buFont typeface="+mj-lt"/>
              <a:buAutoNum type="alphaLcParenR"/>
              <a:defRPr/>
            </a:pPr>
            <a:r>
              <a:rPr lang="pt-PT" sz="2400"/>
              <a:t>o pedido é relativo a uma ofensa que a Parte requerida considera uma </a:t>
            </a:r>
            <a:r>
              <a:rPr lang="pt-PT" sz="3200" b="1">
                <a:solidFill>
                  <a:srgbClr val="FF0000"/>
                </a:solidFill>
              </a:rPr>
              <a:t>ofensa política</a:t>
            </a:r>
            <a:r>
              <a:rPr lang="pt-PT" sz="3200"/>
              <a:t> </a:t>
            </a:r>
            <a:r>
              <a:rPr lang="pt-PT" sz="2400"/>
              <a:t>ou uma </a:t>
            </a:r>
            <a:r>
              <a:rPr lang="pt-PT" sz="3200" b="1">
                <a:solidFill>
                  <a:srgbClr val="FF0000"/>
                </a:solidFill>
              </a:rPr>
              <a:t>ofensa ligada a uma infração política</a:t>
            </a:r>
            <a:r>
              <a:rPr lang="pt-PT" sz="2400"/>
              <a:t>; ou</a:t>
            </a:r>
          </a:p>
          <a:p>
            <a:pPr marL="914400" lvl="1" indent="-514350" algn="just">
              <a:buFont typeface="+mj-lt"/>
              <a:buAutoNum type="alphaLcParenR"/>
              <a:defRPr/>
            </a:pPr>
            <a:r>
              <a:rPr lang="pt-PT" sz="2400"/>
              <a:t>a Parte requerida considera que a execução seja suscetível de </a:t>
            </a:r>
            <a:r>
              <a:rPr lang="pt-PT" sz="3200" b="1">
                <a:solidFill>
                  <a:srgbClr val="FF0000"/>
                </a:solidFill>
              </a:rPr>
              <a:t>prejudicar a sua soberania</a:t>
            </a:r>
            <a:r>
              <a:rPr lang="pt-PT" sz="2400"/>
              <a:t>, </a:t>
            </a:r>
            <a:r>
              <a:rPr lang="pt-PT" sz="3200" b="1">
                <a:solidFill>
                  <a:srgbClr val="FF0000"/>
                </a:solidFill>
              </a:rPr>
              <a:t>segurança</a:t>
            </a:r>
            <a:r>
              <a:rPr lang="pt-PT" sz="2400"/>
              <a:t>, </a:t>
            </a:r>
            <a:r>
              <a:rPr lang="pt-PT" sz="3200" b="1" i="1">
                <a:solidFill>
                  <a:srgbClr val="FF0000"/>
                </a:solidFill>
              </a:rPr>
              <a:t>ordem</a:t>
            </a:r>
            <a:r>
              <a:rPr lang="pt-PT" sz="3200" i="1">
                <a:solidFill>
                  <a:srgbClr val="FF0000"/>
                </a:solidFill>
              </a:rPr>
              <a:t> </a:t>
            </a:r>
            <a:r>
              <a:rPr lang="pt-PT" sz="3200" b="1" i="1">
                <a:solidFill>
                  <a:srgbClr val="FF0000"/>
                </a:solidFill>
              </a:rPr>
              <a:t>pública</a:t>
            </a:r>
            <a:r>
              <a:rPr lang="pt-PT" sz="2400"/>
              <a:t> ou outros </a:t>
            </a:r>
            <a:r>
              <a:rPr lang="pt-PT" sz="3200" b="1">
                <a:solidFill>
                  <a:srgbClr val="FF0000"/>
                </a:solidFill>
              </a:rPr>
              <a:t>interesses</a:t>
            </a:r>
            <a:r>
              <a:rPr lang="pt-PT" sz="3200"/>
              <a:t> </a:t>
            </a:r>
            <a:r>
              <a:rPr lang="pt-PT" sz="3200" b="1">
                <a:solidFill>
                  <a:srgbClr val="FF0000"/>
                </a:solidFill>
              </a:rPr>
              <a:t>essenciais</a:t>
            </a:r>
            <a:r>
              <a:rPr lang="pt-PT" sz="2400"/>
              <a:t>.</a:t>
            </a:r>
          </a:p>
          <a:p>
            <a:endParaRPr lang="en-US" sz="28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61</a:t>
            </a:fld>
            <a:endParaRPr lang="en-US">
              <a:solidFill>
                <a:schemeClr val="tx1"/>
              </a:solidFill>
            </a:endParaRPr>
          </a:p>
        </p:txBody>
      </p:sp>
    </p:spTree>
    <p:extLst>
      <p:ext uri="{BB962C8B-B14F-4D97-AF65-F5344CB8AC3E}">
        <p14:creationId xmlns:p14="http://schemas.microsoft.com/office/powerpoint/2010/main" val="24264552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537754" y="1252538"/>
            <a:ext cx="8096794" cy="4968875"/>
          </a:xfrm>
        </p:spPr>
        <p:txBody>
          <a:bodyPr/>
          <a:lstStyle/>
          <a:p>
            <a:pPr algn="just"/>
            <a:r>
              <a:rPr lang="pt-PT" sz="2400" dirty="0">
                <a:latin typeface="+mj-lt"/>
              </a:rPr>
              <a:t>Pedido em relação a ofensa política ou ofensa ligada à ofensa política</a:t>
            </a:r>
          </a:p>
          <a:p>
            <a:pPr algn="just"/>
            <a:endParaRPr lang="en-US" sz="2400" dirty="0">
              <a:latin typeface="+mj-lt"/>
            </a:endParaRPr>
          </a:p>
          <a:p>
            <a:pPr algn="just"/>
            <a:r>
              <a:rPr lang="pt-PT" sz="2400" dirty="0">
                <a:latin typeface="+mj-lt"/>
              </a:rPr>
              <a:t>A execução do pedido prejudicará a soberania, a segurança, a ordem pública ou outros interesses essenciais</a:t>
            </a:r>
          </a:p>
          <a:p>
            <a:pPr algn="just"/>
            <a:endParaRPr lang="en-US" sz="2400" dirty="0">
              <a:latin typeface="+mj-lt"/>
            </a:endParaRPr>
          </a:p>
          <a:p>
            <a:pPr algn="just"/>
            <a:r>
              <a:rPr lang="pt-PT" sz="2400" dirty="0">
                <a:latin typeface="+mj-lt"/>
              </a:rPr>
              <a:t>Outros motivos de recusa são estritamente excluídos porque os dados de tráfego são muitos cruciais para:</a:t>
            </a:r>
          </a:p>
          <a:p>
            <a:pPr lvl="1" algn="just"/>
            <a:r>
              <a:rPr lang="pt-PT" sz="2000" dirty="0">
                <a:latin typeface="+mj-lt"/>
              </a:rPr>
              <a:t>identificação daqueles que cometeram crimes envolvendo evidências eletrónicas;</a:t>
            </a:r>
          </a:p>
          <a:p>
            <a:pPr lvl="1" algn="just"/>
            <a:r>
              <a:rPr lang="pt-PT" sz="2000" dirty="0">
                <a:latin typeface="+mj-lt"/>
              </a:rPr>
              <a:t>Localização de provas eletrónicas críticas.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Fundamentos de recusa</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62</a:t>
            </a:fld>
            <a:endParaRPr lang="en-US">
              <a:solidFill>
                <a:schemeClr val="tx1"/>
              </a:solidFill>
            </a:endParaRPr>
          </a:p>
        </p:txBody>
      </p:sp>
    </p:spTree>
    <p:extLst>
      <p:ext uri="{BB962C8B-B14F-4D97-AF65-F5344CB8AC3E}">
        <p14:creationId xmlns:p14="http://schemas.microsoft.com/office/powerpoint/2010/main" val="202053566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63</a:t>
            </a:fld>
            <a:endParaRPr lang="en-US">
              <a:solidFill>
                <a:schemeClr val="tx1"/>
              </a:solidFill>
            </a:endParaRPr>
          </a:p>
        </p:txBody>
      </p:sp>
      <p:sp>
        <p:nvSpPr>
          <p:cNvPr id="5" name="Rectangle 2"/>
          <p:cNvSpPr txBox="1">
            <a:spLocks/>
          </p:cNvSpPr>
          <p:nvPr/>
        </p:nvSpPr>
        <p:spPr bwMode="auto">
          <a:xfrm>
            <a:off x="457200" y="782205"/>
            <a:ext cx="8229600" cy="2206641"/>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cs typeface="Times New Roman" pitchFamily="18" charset="0"/>
            </a:endParaRPr>
          </a:p>
          <a:p>
            <a:pPr algn="ctr" eaLnBrk="1" hangingPunct="1">
              <a:lnSpc>
                <a:spcPct val="80000"/>
              </a:lnSpc>
              <a:buFont typeface="Arial" charset="0"/>
              <a:buNone/>
            </a:pPr>
            <a:r>
              <a:rPr lang="pt-PT" b="1" i="1">
                <a:cs typeface="Times New Roman" pitchFamily="18" charset="0"/>
              </a:rPr>
              <a:t>Assistência mútua relativamente ao acesso de dados informáticos armazenados</a:t>
            </a:r>
          </a:p>
          <a:p>
            <a:pPr algn="ctr" eaLnBrk="1" hangingPunct="1">
              <a:lnSpc>
                <a:spcPct val="80000"/>
              </a:lnSpc>
              <a:buFont typeface="Arial" charset="0"/>
              <a:buNone/>
            </a:pPr>
            <a:r>
              <a:rPr lang="pt-PT" b="1" i="1">
                <a:cs typeface="Times New Roman" pitchFamily="18" charset="0"/>
              </a:rPr>
              <a:t>(Artigo 31 – Convenção de Budapeste)</a:t>
            </a:r>
          </a:p>
          <a:p>
            <a:pPr algn="ctr" eaLnBrk="1" hangingPunct="1">
              <a:lnSpc>
                <a:spcPct val="80000"/>
              </a:lnSpc>
              <a:buFont typeface="Arial" charset="0"/>
              <a:buNone/>
            </a:pPr>
            <a:endParaRPr lang="en-GB" altLang="sr-Latn-RS" b="1" i="1" dirty="0">
              <a:cs typeface="Times New Roman" pitchFamily="18" charset="0"/>
            </a:endParaRPr>
          </a:p>
          <a:p>
            <a:pPr>
              <a:lnSpc>
                <a:spcPct val="90000"/>
              </a:lnSpc>
            </a:pPr>
            <a:endParaRPr lang="en-GB" sz="2400" b="1" dirty="0"/>
          </a:p>
          <a:p>
            <a:pPr>
              <a:lnSpc>
                <a:spcPct val="90000"/>
              </a:lnSpc>
              <a:spcBef>
                <a:spcPts val="600"/>
              </a:spcBef>
              <a:spcAft>
                <a:spcPts val="1200"/>
              </a:spcAft>
            </a:pPr>
            <a:r>
              <a:rPr lang="pt-PT" sz="2800" i="1"/>
              <a:t>Pedido a outro Estado que busque e apreenda (e divulgue) dados armazenados por meio de um sistema informático </a:t>
            </a:r>
          </a:p>
          <a:p>
            <a:pPr lvl="1">
              <a:lnSpc>
                <a:spcPct val="90000"/>
              </a:lnSpc>
              <a:spcBef>
                <a:spcPts val="600"/>
              </a:spcBef>
              <a:spcAft>
                <a:spcPts val="1200"/>
              </a:spcAft>
            </a:pPr>
            <a:r>
              <a:rPr lang="pt-PT" sz="2400" i="1"/>
              <a:t>Localizado dentro do território do Estado requerido</a:t>
            </a:r>
          </a:p>
          <a:p>
            <a:pPr lvl="1">
              <a:lnSpc>
                <a:spcPct val="90000"/>
              </a:lnSpc>
              <a:spcBef>
                <a:spcPts val="600"/>
              </a:spcBef>
              <a:spcAft>
                <a:spcPts val="1200"/>
              </a:spcAft>
            </a:pPr>
            <a:r>
              <a:rPr lang="pt-PT" sz="2400" i="1"/>
              <a:t>Incluindo dados que foram preservados nos termos do Art. 29</a:t>
            </a:r>
          </a:p>
        </p:txBody>
      </p:sp>
    </p:spTree>
    <p:extLst>
      <p:ext uri="{BB962C8B-B14F-4D97-AF65-F5344CB8AC3E}">
        <p14:creationId xmlns:p14="http://schemas.microsoft.com/office/powerpoint/2010/main" val="1961042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tângulo: Clique para editar os estilos de texto principais Segundo nível Terceiro nível Quarto nível Quinto nível"/>
          <p:cNvSpPr>
            <a:spLocks noGrp="1" noChangeArrowheads="1"/>
          </p:cNvSpPr>
          <p:nvPr>
            <p:ph type="body" idx="1"/>
          </p:nvPr>
        </p:nvSpPr>
        <p:spPr>
          <a:xfrm>
            <a:off x="457200" y="1801504"/>
            <a:ext cx="8229600" cy="4386571"/>
          </a:xfrm>
        </p:spPr>
        <p:txBody>
          <a:bodyPr/>
          <a:lstStyle/>
          <a:p>
            <a:pPr marL="514350" indent="-514350" algn="just">
              <a:lnSpc>
                <a:spcPct val="90000"/>
              </a:lnSpc>
              <a:spcBef>
                <a:spcPts val="600"/>
              </a:spcBef>
              <a:spcAft>
                <a:spcPts val="1200"/>
              </a:spcAft>
              <a:buFont typeface="+mj-lt"/>
              <a:buAutoNum type="arabicPeriod"/>
            </a:pPr>
            <a:r>
              <a:rPr lang="pt-PT" sz="2600">
                <a:ea typeface="ＭＳ Ｐゴシック" pitchFamily="34" charset="-128"/>
              </a:rPr>
              <a:t>Uma Parte poderá solicitar que outra Parte apreenda ou aceda de forma semelhante e divulgue dados armazenados através de um sistema informático localizado dentro do território da Parte requerida, incluindo dados que tenham sido preservados de acordo com o Artigo 29.</a:t>
            </a:r>
          </a:p>
          <a:p>
            <a:pPr marL="514350" indent="-514350" algn="just">
              <a:lnSpc>
                <a:spcPct val="90000"/>
              </a:lnSpc>
              <a:spcBef>
                <a:spcPts val="600"/>
              </a:spcBef>
              <a:spcAft>
                <a:spcPts val="1200"/>
              </a:spcAft>
              <a:buFont typeface="+mj-lt"/>
              <a:buAutoNum type="arabicPeriod"/>
            </a:pPr>
            <a:r>
              <a:rPr lang="pt-PT" sz="2600">
                <a:ea typeface="ＭＳ Ｐゴシック" pitchFamily="34" charset="-128"/>
              </a:rPr>
              <a:t>A Parte requerida irá responder ao pedido por meio da aplicação dos instrumentos, ajustes e leis internacionais mencionados no Artigo 23, e de acordo com outras disposições relevantes deste capítulo.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31 - </a:t>
            </a:r>
            <a:r>
              <a:rPr lang="pt-PT" sz="3600" b="1">
                <a:ea typeface="ＭＳ Ｐゴシック" charset="0"/>
                <a:cs typeface="Times New Roman" charset="0"/>
              </a:rPr>
              <a:t>Assistência mútua relativamente ao acesso de dados informáticos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64</a:t>
            </a:fld>
            <a:endParaRPr lang="en-US"/>
          </a:p>
        </p:txBody>
      </p:sp>
    </p:spTree>
    <p:extLst>
      <p:ext uri="{BB962C8B-B14F-4D97-AF65-F5344CB8AC3E}">
        <p14:creationId xmlns:p14="http://schemas.microsoft.com/office/powerpoint/2010/main" val="4273508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tângulo: Clique para editar os estilos de texto principais Segundo nível Terceiro nível Quarto nível Quinto nível"/>
          <p:cNvSpPr>
            <a:spLocks noGrp="1" noChangeArrowheads="1"/>
          </p:cNvSpPr>
          <p:nvPr>
            <p:ph type="body" idx="1"/>
          </p:nvPr>
        </p:nvSpPr>
        <p:spPr>
          <a:xfrm>
            <a:off x="457200" y="1897039"/>
            <a:ext cx="8229600" cy="4291036"/>
          </a:xfrm>
        </p:spPr>
        <p:txBody>
          <a:bodyPr/>
          <a:lstStyle/>
          <a:p>
            <a:pPr marL="514350" indent="-514350" algn="just">
              <a:lnSpc>
                <a:spcPct val="90000"/>
              </a:lnSpc>
              <a:spcBef>
                <a:spcPts val="600"/>
              </a:spcBef>
              <a:spcAft>
                <a:spcPts val="1200"/>
              </a:spcAft>
              <a:buFont typeface="+mj-lt"/>
              <a:buAutoNum type="arabicPeriod" startAt="3"/>
            </a:pPr>
            <a:r>
              <a:rPr lang="pt-PT" sz="2800">
                <a:ea typeface="ＭＳ Ｐゴシック" pitchFamily="34" charset="-128"/>
              </a:rPr>
              <a:t>O pedido deve ser respondido de forma rápida quando:</a:t>
            </a:r>
          </a:p>
          <a:p>
            <a:pPr marL="914400" lvl="1" indent="-514350" algn="just">
              <a:lnSpc>
                <a:spcPct val="90000"/>
              </a:lnSpc>
              <a:spcBef>
                <a:spcPts val="600"/>
              </a:spcBef>
              <a:spcAft>
                <a:spcPts val="1200"/>
              </a:spcAft>
              <a:buFont typeface="+mj-lt"/>
              <a:buAutoNum type="alphaLcParenR"/>
            </a:pPr>
            <a:r>
              <a:rPr lang="pt-PT" sz="2400">
                <a:ea typeface="ＭＳ Ｐゴシック" pitchFamily="34" charset="-128"/>
              </a:rPr>
              <a:t>existirem motivos para acreditar que os dados relevantes são particularmente vulneráveis ​​a perdas; ou</a:t>
            </a:r>
          </a:p>
          <a:p>
            <a:pPr marL="914400" lvl="1" indent="-514350" algn="just">
              <a:lnSpc>
                <a:spcPct val="90000"/>
              </a:lnSpc>
              <a:spcBef>
                <a:spcPts val="600"/>
              </a:spcBef>
              <a:spcAft>
                <a:spcPts val="1200"/>
              </a:spcAft>
              <a:buFont typeface="+mj-lt"/>
              <a:buAutoNum type="alphaLcParenR"/>
            </a:pPr>
            <a:r>
              <a:rPr lang="pt-PT" sz="2400">
                <a:ea typeface="ＭＳ Ｐゴシック" pitchFamily="34" charset="-128"/>
              </a:rPr>
              <a:t>os instrumentos, disposições e legislações referidos no parágrafo 2 preveem uma cooperação rápida.</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31 - </a:t>
            </a:r>
            <a:r>
              <a:rPr lang="pt-PT" sz="3600" b="1">
                <a:ea typeface="ＭＳ Ｐゴシック" charset="0"/>
                <a:cs typeface="Times New Roman" charset="0"/>
              </a:rPr>
              <a:t>Assistência mútua relativamente ao acesso de dados informáticos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65</a:t>
            </a:fld>
            <a:endParaRPr lang="en-US">
              <a:solidFill>
                <a:schemeClr val="tx1"/>
              </a:solidFill>
            </a:endParaRPr>
          </a:p>
        </p:txBody>
      </p:sp>
    </p:spTree>
    <p:extLst>
      <p:ext uri="{BB962C8B-B14F-4D97-AF65-F5344CB8AC3E}">
        <p14:creationId xmlns:p14="http://schemas.microsoft.com/office/powerpoint/2010/main" val="17540263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descr="Retângulo: Clique para editar os estilos de texto principais Segundo nível Terceiro nível Quarto nível Quinto nível"/>
          <p:cNvSpPr>
            <a:spLocks noGrp="1" noChangeArrowheads="1"/>
          </p:cNvSpPr>
          <p:nvPr>
            <p:ph type="body" idx="1"/>
          </p:nvPr>
        </p:nvSpPr>
        <p:spPr>
          <a:xfrm>
            <a:off x="457200" y="1692322"/>
            <a:ext cx="8229600" cy="4495753"/>
          </a:xfrm>
        </p:spPr>
        <p:txBody>
          <a:bodyPr/>
          <a:lstStyle/>
          <a:p>
            <a:pPr marL="514350" indent="-514350" algn="just">
              <a:lnSpc>
                <a:spcPct val="90000"/>
              </a:lnSpc>
              <a:spcBef>
                <a:spcPts val="600"/>
              </a:spcBef>
              <a:spcAft>
                <a:spcPts val="1200"/>
              </a:spcAft>
              <a:buFont typeface="+mj-lt"/>
              <a:buAutoNum type="arabicPeriod"/>
            </a:pPr>
            <a:r>
              <a:rPr lang="pt-PT" sz="2600">
                <a:ea typeface="ＭＳ Ｐゴシック" pitchFamily="34" charset="-128"/>
              </a:rPr>
              <a:t>Uma Parte poderá </a:t>
            </a:r>
            <a:r>
              <a:rPr lang="pt-PT" b="1">
                <a:solidFill>
                  <a:srgbClr val="FF0000"/>
                </a:solidFill>
                <a:ea typeface="ＭＳ Ｐゴシック" pitchFamily="34" charset="-128"/>
              </a:rPr>
              <a:t>solicitar que outra Parte apreenda ou aceda de forma semelhante</a:t>
            </a:r>
            <a:r>
              <a:rPr lang="pt-PT" sz="2600">
                <a:ea typeface="ＭＳ Ｐゴシック" pitchFamily="34" charset="-128"/>
              </a:rPr>
              <a:t> e </a:t>
            </a:r>
            <a:r>
              <a:rPr lang="pt-PT" b="1">
                <a:solidFill>
                  <a:srgbClr val="FF0000"/>
                </a:solidFill>
                <a:ea typeface="ＭＳ Ｐゴシック" pitchFamily="34" charset="-128"/>
              </a:rPr>
              <a:t>divulgue dados armazenados através de um sistema informático</a:t>
            </a:r>
            <a:r>
              <a:rPr lang="pt-PT"/>
              <a:t> </a:t>
            </a:r>
            <a:r>
              <a:rPr lang="pt-PT" sz="2600">
                <a:ea typeface="ＭＳ Ｐゴシック" pitchFamily="34" charset="-128"/>
              </a:rPr>
              <a:t>localizado dentro do território da Parte requerida, </a:t>
            </a:r>
            <a:r>
              <a:rPr lang="pt-PT" b="1">
                <a:solidFill>
                  <a:srgbClr val="FF0000"/>
                </a:solidFill>
                <a:ea typeface="ＭＳ Ｐゴシック" pitchFamily="34" charset="-128"/>
              </a:rPr>
              <a:t>incluindo dados que tenham sido preservados de acordo com o Artigo 29</a:t>
            </a:r>
            <a:r>
              <a:rPr lang="pt-PT" sz="2600">
                <a:ea typeface="ＭＳ Ｐゴシック" pitchFamily="34" charset="-128"/>
              </a:rPr>
              <a:t>.</a:t>
            </a:r>
          </a:p>
          <a:p>
            <a:pPr marL="514350" indent="-514350" algn="just">
              <a:lnSpc>
                <a:spcPct val="90000"/>
              </a:lnSpc>
              <a:spcBef>
                <a:spcPts val="600"/>
              </a:spcBef>
              <a:spcAft>
                <a:spcPts val="1200"/>
              </a:spcAft>
              <a:buFont typeface="+mj-lt"/>
              <a:buAutoNum type="arabicPeriod"/>
            </a:pPr>
            <a:r>
              <a:rPr lang="pt-PT" sz="2600">
                <a:ea typeface="ＭＳ Ｐゴシック" pitchFamily="34" charset="-128"/>
              </a:rPr>
              <a:t>A Parte requerida irá responder ao pedido por meio da aplicação dos instrumentos, ajustes e leis internacionais mencionados no Artigo 23, e de acordo com outras disposições relevantes deste capítulo.</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31 - </a:t>
            </a:r>
            <a:r>
              <a:rPr lang="pt-PT" sz="3600" b="1">
                <a:ea typeface="ＭＳ Ｐゴシック" charset="0"/>
                <a:cs typeface="Times New Roman" charset="0"/>
              </a:rPr>
              <a:t>Assistência mútua relativamente ao acesso de dados informáticos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66</a:t>
            </a:fld>
            <a:endParaRPr lang="en-US">
              <a:solidFill>
                <a:schemeClr val="tx1"/>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537754" y="1760561"/>
            <a:ext cx="8096794" cy="4460852"/>
          </a:xfrm>
        </p:spPr>
        <p:txBody>
          <a:bodyPr/>
          <a:lstStyle/>
          <a:p>
            <a:pPr algn="just"/>
            <a:r>
              <a:rPr lang="pt-PT" sz="2800">
                <a:latin typeface="+mj-lt"/>
              </a:rPr>
              <a:t>Permite que uma Parte solicite que outra Parte realize as seguintes medidas para benefício da parte solicitante:</a:t>
            </a:r>
          </a:p>
          <a:p>
            <a:pPr lvl="1" algn="just"/>
            <a:r>
              <a:rPr lang="pt-PT" sz="2400">
                <a:latin typeface="+mj-lt"/>
              </a:rPr>
              <a:t>Pesquisar ou aceder de forma semelhante a dados informáticos</a:t>
            </a:r>
          </a:p>
          <a:p>
            <a:pPr lvl="1" algn="just"/>
            <a:r>
              <a:rPr lang="pt-PT" sz="2400">
                <a:latin typeface="+mj-lt"/>
              </a:rPr>
              <a:t>Apreender ou proteger de forma semelhante dados informáticos</a:t>
            </a:r>
          </a:p>
          <a:p>
            <a:pPr algn="just"/>
            <a:endParaRPr lang="en-US" sz="2800" dirty="0">
              <a:latin typeface="+mj-lt"/>
            </a:endParaRPr>
          </a:p>
          <a:p>
            <a:pPr algn="just"/>
            <a:r>
              <a:rPr lang="pt-PT" sz="2800">
                <a:latin typeface="+mj-lt"/>
              </a:rPr>
              <a:t>Também fornece à parte solicitada a base legal para divulgar informações obtidas como resultado do exercício de tais medidas</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Acesso aos dados informáticos armazenados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67</a:t>
            </a:fld>
            <a:endParaRPr lang="en-US">
              <a:solidFill>
                <a:schemeClr val="tx1"/>
              </a:solidFill>
            </a:endParaRPr>
          </a:p>
        </p:txBody>
      </p:sp>
    </p:spTree>
    <p:extLst>
      <p:ext uri="{BB962C8B-B14F-4D97-AF65-F5344CB8AC3E}">
        <p14:creationId xmlns:p14="http://schemas.microsoft.com/office/powerpoint/2010/main" val="2469578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31 - </a:t>
            </a:r>
            <a:r>
              <a:rPr lang="pt-PT" sz="3600" b="1">
                <a:ea typeface="ＭＳ Ｐゴシック" charset="0"/>
                <a:cs typeface="Times New Roman" charset="0"/>
              </a:rPr>
              <a:t>Assistência mútua relativamente ao acesso de dados informáticos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68</a:t>
            </a:fld>
            <a:endParaRPr lang="en-US">
              <a:solidFill>
                <a:schemeClr val="tx1"/>
              </a:solidFill>
            </a:endParaRPr>
          </a:p>
        </p:txBody>
      </p:sp>
      <p:sp>
        <p:nvSpPr>
          <p:cNvPr id="6" name="Rectangle 3" descr="Retângulo: Clique para editar os estilos de texto principais Segundo nível Terceiro nível Quarto nível Quinto nível"/>
          <p:cNvSpPr txBox="1">
            <a:spLocks noChangeArrowheads="1"/>
          </p:cNvSpPr>
          <p:nvPr/>
        </p:nvSpPr>
        <p:spPr bwMode="auto">
          <a:xfrm>
            <a:off x="457200" y="1897039"/>
            <a:ext cx="8229600" cy="4291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lnSpc>
                <a:spcPct val="90000"/>
              </a:lnSpc>
              <a:spcBef>
                <a:spcPts val="600"/>
              </a:spcBef>
              <a:spcAft>
                <a:spcPts val="1200"/>
              </a:spcAft>
              <a:buFont typeface="+mj-lt"/>
              <a:buAutoNum type="arabicPeriod" startAt="3"/>
            </a:pPr>
            <a:r>
              <a:rPr lang="pt-PT" sz="2800">
                <a:ea typeface="ＭＳ Ｐゴシック" pitchFamily="34" charset="-128"/>
              </a:rPr>
              <a:t>O pedido deve ser respondido de </a:t>
            </a:r>
            <a:r>
              <a:rPr lang="pt-PT" sz="3600" b="1">
                <a:solidFill>
                  <a:srgbClr val="FF0000"/>
                </a:solidFill>
                <a:ea typeface="ＭＳ Ｐゴシック" pitchFamily="34" charset="-128"/>
              </a:rPr>
              <a:t>forma rápida </a:t>
            </a:r>
            <a:r>
              <a:rPr lang="pt-PT" sz="2800">
                <a:ea typeface="ＭＳ Ｐゴシック" pitchFamily="34" charset="-128"/>
              </a:rPr>
              <a:t>quando:</a:t>
            </a:r>
          </a:p>
          <a:p>
            <a:pPr marL="914400" lvl="1" indent="-514350" algn="just">
              <a:lnSpc>
                <a:spcPct val="90000"/>
              </a:lnSpc>
              <a:spcBef>
                <a:spcPts val="600"/>
              </a:spcBef>
              <a:spcAft>
                <a:spcPts val="1200"/>
              </a:spcAft>
              <a:buFont typeface="+mj-lt"/>
              <a:buAutoNum type="alphaLcParenR"/>
            </a:pPr>
            <a:r>
              <a:rPr lang="pt-PT" sz="2400">
                <a:ea typeface="ＭＳ Ｐゴシック" pitchFamily="34" charset="-128"/>
              </a:rPr>
              <a:t>existirem motivos para acreditar que os dados relevantes são particularmente vulneráveis ​​a perdas; ou</a:t>
            </a:r>
          </a:p>
          <a:p>
            <a:pPr marL="914400" lvl="1" indent="-514350" algn="just">
              <a:lnSpc>
                <a:spcPct val="90000"/>
              </a:lnSpc>
              <a:spcBef>
                <a:spcPts val="600"/>
              </a:spcBef>
              <a:spcAft>
                <a:spcPts val="1200"/>
              </a:spcAft>
              <a:buFont typeface="+mj-lt"/>
              <a:buAutoNum type="alphaLcParenR"/>
            </a:pPr>
            <a:r>
              <a:rPr lang="pt-PT" sz="2400">
                <a:ea typeface="ＭＳ Ｐゴシック" pitchFamily="34" charset="-128"/>
              </a:rPr>
              <a:t>os instrumentos, disposições e legislações referidos no parágrafo 2 preveem uma cooperação rápida.</a:t>
            </a:r>
          </a:p>
        </p:txBody>
      </p:sp>
    </p:spTree>
    <p:extLst>
      <p:ext uri="{BB962C8B-B14F-4D97-AF65-F5344CB8AC3E}">
        <p14:creationId xmlns:p14="http://schemas.microsoft.com/office/powerpoint/2010/main" val="168530290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1" name="Rectangle 3" descr="Retângulo: Clique para editar os estilos de texto principais Segundo nível Terceiro nível Quarto nível Quinto nível"/>
          <p:cNvSpPr>
            <a:spLocks noGrp="1" noChangeArrowheads="1"/>
          </p:cNvSpPr>
          <p:nvPr>
            <p:ph type="body" idx="1"/>
          </p:nvPr>
        </p:nvSpPr>
        <p:spPr>
          <a:xfrm>
            <a:off x="457200" y="1746913"/>
            <a:ext cx="8096794" cy="4710474"/>
          </a:xfrm>
        </p:spPr>
        <p:txBody>
          <a:bodyPr/>
          <a:lstStyle/>
          <a:p>
            <a:pPr algn="just"/>
            <a:r>
              <a:rPr lang="pt-PT" sz="2800">
                <a:latin typeface="+mj-lt"/>
              </a:rPr>
              <a:t>As circunstâncias seguintes podem exigir que a resposta seja rápida:</a:t>
            </a:r>
          </a:p>
          <a:p>
            <a:pPr lvl="1" algn="just"/>
            <a:r>
              <a:rPr lang="pt-PT">
                <a:latin typeface="+mj-lt"/>
              </a:rPr>
              <a:t>Existem motivos para acreditar que os dados relevantes são particularmente vulneráveis ​​a perdas ou modificação</a:t>
            </a:r>
          </a:p>
          <a:p>
            <a:pPr lvl="1" algn="just"/>
            <a:r>
              <a:rPr lang="pt-PT">
                <a:latin typeface="+mj-lt"/>
              </a:rPr>
              <a:t>Um tratado, lei ou outra disposição prevê a exigência de resposta de forma rápida</a:t>
            </a:r>
          </a:p>
          <a:p>
            <a:pPr lvl="1" algn="just"/>
            <a:endParaRPr lang="en-US" dirty="0">
              <a:latin typeface="+mj-lt"/>
            </a:endParaRPr>
          </a:p>
          <a:p>
            <a:pPr algn="just"/>
            <a:endParaRPr lang="en-US" sz="2800" dirty="0">
              <a:latin typeface="+mj-lt"/>
            </a:endParaRPr>
          </a:p>
          <a:p>
            <a:pPr algn="just"/>
            <a:endParaRPr lang="en-US" sz="2800" dirty="0">
              <a:latin typeface="+mj-lt"/>
            </a:endParaRP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4000" b="1">
                <a:ea typeface="ＭＳ Ｐゴシック" charset="0"/>
                <a:cs typeface="ＭＳ Ｐゴシック" charset="0"/>
              </a:rPr>
              <a:t>Resposta de forma rápida</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69</a:t>
            </a:fld>
            <a:endParaRPr lang="en-US">
              <a:solidFill>
                <a:schemeClr val="tx1"/>
              </a:solidFill>
            </a:endParaRPr>
          </a:p>
        </p:txBody>
      </p:sp>
    </p:spTree>
    <p:extLst>
      <p:ext uri="{BB962C8B-B14F-4D97-AF65-F5344CB8AC3E}">
        <p14:creationId xmlns:p14="http://schemas.microsoft.com/office/powerpoint/2010/main" val="4215632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descr="Retângulo: Clique para editar os estilos de texto principais Segundo nível Terceiro nível Quarto nível Quinto nível"/>
          <p:cNvSpPr>
            <a:spLocks noGrp="1" noChangeArrowheads="1"/>
          </p:cNvSpPr>
          <p:nvPr>
            <p:ph type="body" idx="1"/>
          </p:nvPr>
        </p:nvSpPr>
        <p:spPr>
          <a:xfrm>
            <a:off x="838200" y="1341438"/>
            <a:ext cx="7988300" cy="5113337"/>
          </a:xfrm>
        </p:spPr>
        <p:txBody>
          <a:bodyPr/>
          <a:lstStyle/>
          <a:p>
            <a:pPr marL="720725" indent="-720725">
              <a:buFont typeface="Arial" pitchFamily="34" charset="0"/>
              <a:buNone/>
            </a:pPr>
            <a:r>
              <a:rPr lang="pt-PT" sz="2800">
                <a:ea typeface="ＭＳ Ｐゴシック" pitchFamily="34" charset="-128"/>
              </a:rPr>
              <a:t>1   A localização de um crime – onde foi cometido</a:t>
            </a:r>
          </a:p>
          <a:p>
            <a:pPr marL="1120775" lvl="2" indent="-720725"/>
            <a:r>
              <a:rPr lang="pt-PT"/>
              <a:t>Qual é a lei substantiva aplicável</a:t>
            </a:r>
          </a:p>
          <a:p>
            <a:pPr marL="1120775" lvl="2" indent="-720725"/>
            <a:r>
              <a:rPr lang="pt-PT"/>
              <a:t>Qual é a jurisdição competente (polícia, procurador, juiz)</a:t>
            </a:r>
          </a:p>
          <a:p>
            <a:pPr marL="720725" indent="-720725">
              <a:buFont typeface="Arial" pitchFamily="34" charset="0"/>
              <a:buNone/>
            </a:pPr>
            <a:r>
              <a:rPr lang="pt-PT" sz="2800">
                <a:ea typeface="ＭＳ Ｐゴシック" pitchFamily="34" charset="-128"/>
              </a:rPr>
              <a:t>2   Jurisdição, como limitação à investigação</a:t>
            </a:r>
          </a:p>
          <a:p>
            <a:pPr marL="1120775" lvl="2" indent="-720725"/>
            <a:r>
              <a:rPr lang="pt-PT"/>
              <a:t>Investigações transfronteiriças</a:t>
            </a:r>
          </a:p>
          <a:p>
            <a:pPr marL="1120775" lvl="2" indent="-720725"/>
            <a:r>
              <a:rPr lang="pt-PT"/>
              <a:t>Investigação na "nuvem" – principalmente acesso a dados armazenados na "nuvem"</a:t>
            </a:r>
          </a:p>
        </p:txBody>
      </p:sp>
      <p:sp>
        <p:nvSpPr>
          <p:cNvPr id="8195" name="Title 1"/>
          <p:cNvSpPr>
            <a:spLocks noGrp="1"/>
          </p:cNvSpPr>
          <p:nvPr>
            <p:ph type="title"/>
          </p:nvPr>
        </p:nvSpPr>
        <p:spPr>
          <a:xfrm>
            <a:off x="457200" y="274638"/>
            <a:ext cx="8229600" cy="773112"/>
          </a:xfrm>
        </p:spPr>
        <p:txBody>
          <a:bodyPr/>
          <a:lstStyle/>
          <a:p>
            <a:pPr eaLnBrk="1" hangingPunct="1"/>
            <a:r>
              <a:rPr lang="pt-PT" b="1">
                <a:ea typeface="ＭＳ Ｐゴシック" pitchFamily="34" charset="-128"/>
              </a:rPr>
              <a:t>Questões "difíceis"</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7</a:t>
            </a:fld>
            <a:endParaRPr 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70</a:t>
            </a:fld>
            <a:endParaRPr lang="en-US">
              <a:solidFill>
                <a:schemeClr val="tx1"/>
              </a:solidFill>
            </a:endParaRPr>
          </a:p>
        </p:txBody>
      </p:sp>
      <p:sp>
        <p:nvSpPr>
          <p:cNvPr id="5" name="Rectangle 2"/>
          <p:cNvSpPr txBox="1">
            <a:spLocks/>
          </p:cNvSpPr>
          <p:nvPr/>
        </p:nvSpPr>
        <p:spPr bwMode="auto">
          <a:xfrm>
            <a:off x="457200" y="386414"/>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cs typeface="Times New Roman" pitchFamily="18" charset="0"/>
            </a:endParaRPr>
          </a:p>
          <a:p>
            <a:pPr algn="ctr" eaLnBrk="1" hangingPunct="1">
              <a:lnSpc>
                <a:spcPct val="80000"/>
              </a:lnSpc>
              <a:buFont typeface="Arial" charset="0"/>
              <a:buNone/>
            </a:pPr>
            <a:r>
              <a:rPr lang="pt-PT" b="1" i="1" dirty="0">
                <a:cs typeface="Times New Roman" pitchFamily="18" charset="0"/>
              </a:rPr>
              <a:t>Acesso transfronteiriço a dados informáticos armazenados</a:t>
            </a:r>
          </a:p>
          <a:p>
            <a:pPr algn="ctr" eaLnBrk="1" hangingPunct="1">
              <a:lnSpc>
                <a:spcPct val="80000"/>
              </a:lnSpc>
              <a:buFont typeface="Arial" charset="0"/>
              <a:buNone/>
            </a:pPr>
            <a:r>
              <a:rPr lang="pt-PT" b="1" i="1" dirty="0">
                <a:cs typeface="Times New Roman" pitchFamily="18" charset="0"/>
              </a:rPr>
              <a:t>(Artigo 32 – Convenção de Budapeste)</a:t>
            </a:r>
          </a:p>
          <a:p>
            <a:pPr algn="ctr" eaLnBrk="1" hangingPunct="1">
              <a:lnSpc>
                <a:spcPct val="80000"/>
              </a:lnSpc>
              <a:buFont typeface="Arial" charset="0"/>
              <a:buNone/>
            </a:pPr>
            <a:endParaRPr lang="en-GB" altLang="sr-Latn-RS" sz="2400" b="1" i="1" dirty="0">
              <a:cs typeface="Times New Roman" pitchFamily="18" charset="0"/>
            </a:endParaRPr>
          </a:p>
          <a:p>
            <a:pPr>
              <a:lnSpc>
                <a:spcPct val="90000"/>
              </a:lnSpc>
            </a:pPr>
            <a:endParaRPr lang="en-GB" sz="2400" b="1" dirty="0"/>
          </a:p>
          <a:p>
            <a:pPr>
              <a:lnSpc>
                <a:spcPct val="90000"/>
              </a:lnSpc>
              <a:spcBef>
                <a:spcPts val="600"/>
              </a:spcBef>
              <a:spcAft>
                <a:spcPts val="1200"/>
              </a:spcAft>
            </a:pPr>
            <a:r>
              <a:rPr lang="pt-PT" sz="2000" i="1" dirty="0"/>
              <a:t>Possibilidade dada às autoridade policiais de uma Parte para obter provas armazenadas em um computador que se encontra fisicamente no território de outra Parte</a:t>
            </a:r>
          </a:p>
          <a:p>
            <a:pPr>
              <a:lnSpc>
                <a:spcPct val="90000"/>
              </a:lnSpc>
              <a:spcBef>
                <a:spcPts val="600"/>
              </a:spcBef>
              <a:spcAft>
                <a:spcPts val="1200"/>
              </a:spcAft>
            </a:pPr>
            <a:r>
              <a:rPr lang="pt-PT" sz="2000" i="1" dirty="0"/>
              <a:t>Sem qualquer pedido de cooperação internacional se, durante uma investigação concreta, os oficiais responsáveis</a:t>
            </a:r>
          </a:p>
          <a:p>
            <a:pPr lvl="1">
              <a:lnSpc>
                <a:spcPct val="90000"/>
              </a:lnSpc>
              <a:spcBef>
                <a:spcPts val="600"/>
              </a:spcBef>
              <a:spcAft>
                <a:spcPts val="1200"/>
              </a:spcAft>
            </a:pPr>
            <a:r>
              <a:rPr lang="pt-PT" sz="2000" i="1" dirty="0"/>
              <a:t>precisarem de obter informações de código aberto de um computador localizado num país estrangeiro; ou </a:t>
            </a:r>
          </a:p>
          <a:p>
            <a:pPr lvl="1">
              <a:lnSpc>
                <a:spcPct val="90000"/>
              </a:lnSpc>
              <a:spcBef>
                <a:spcPts val="600"/>
              </a:spcBef>
              <a:spcAft>
                <a:spcPts val="1200"/>
              </a:spcAft>
            </a:pPr>
            <a:r>
              <a:rPr lang="pt-PT" sz="2000" i="1" dirty="0"/>
              <a:t>aceder a dados com o consentimento legal e voluntário da pessoa legalmente autorizada</a:t>
            </a:r>
          </a:p>
        </p:txBody>
      </p:sp>
    </p:spTree>
    <p:extLst>
      <p:ext uri="{BB962C8B-B14F-4D97-AF65-F5344CB8AC3E}">
        <p14:creationId xmlns:p14="http://schemas.microsoft.com/office/powerpoint/2010/main" val="21835286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consentimento legal e voluntário da pessoa que tem a autoridade legal para divulgar os dados à Parte através desse sistema informático.</a:t>
            </a:r>
          </a:p>
        </p:txBody>
      </p:sp>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solidFill>
                  <a:schemeClr val="tx1"/>
                </a:solidFill>
              </a:rPr>
              <a:pPr>
                <a:defRPr/>
              </a:pPr>
              <a:t>71</a:t>
            </a:fld>
            <a:endParaRPr lang="en-US">
              <a:solidFill>
                <a:schemeClr val="tx1"/>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72</a:t>
            </a:fld>
            <a:endParaRPr lang="en-US">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lstStyle/>
          <a:p>
            <a:pPr marL="0" indent="0" algn="just">
              <a:spcBef>
                <a:spcPts val="600"/>
              </a:spcBef>
              <a:spcAft>
                <a:spcPts val="1200"/>
              </a:spcAft>
              <a:buFont typeface="Arial" pitchFamily="34" charset="0"/>
              <a:buNone/>
            </a:pPr>
            <a:r>
              <a:rPr lang="pt-PT" sz="2400">
                <a:ea typeface="ＭＳ Ｐゴシック" pitchFamily="34" charset="-128"/>
              </a:rPr>
              <a:t>Uma Parte pode, </a:t>
            </a:r>
            <a:r>
              <a:rPr lang="pt-PT" b="1">
                <a:solidFill>
                  <a:srgbClr val="FF0000"/>
                </a:solidFill>
                <a:ea typeface="ＭＳ Ｐゴシック" pitchFamily="34" charset="-128"/>
              </a:rPr>
              <a:t>sem autorização de outra Parte</a:t>
            </a:r>
            <a:r>
              <a:rPr lang="pt-PT" sz="2400">
                <a:ea typeface="ＭＳ Ｐゴシック" pitchFamily="34" charset="-128"/>
              </a:rPr>
              <a:t>:</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consentimento legal e voluntário da pessoa que tem a autoridade legal para divulgar os dados à Parte através desse sistema informático.</a:t>
            </a:r>
          </a:p>
        </p:txBody>
      </p:sp>
    </p:spTree>
    <p:extLst>
      <p:ext uri="{BB962C8B-B14F-4D97-AF65-F5344CB8AC3E}">
        <p14:creationId xmlns:p14="http://schemas.microsoft.com/office/powerpoint/2010/main" val="291172450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Sem autorização </a:t>
            </a:r>
          </a:p>
        </p:txBody>
      </p:sp>
      <p:sp>
        <p:nvSpPr>
          <p:cNvPr id="3" name="Content Placeholder 2"/>
          <p:cNvSpPr>
            <a:spLocks noGrp="1"/>
          </p:cNvSpPr>
          <p:nvPr>
            <p:ph idx="1"/>
          </p:nvPr>
        </p:nvSpPr>
        <p:spPr/>
        <p:txBody>
          <a:bodyPr/>
          <a:lstStyle/>
          <a:p>
            <a:pPr algn="just"/>
            <a:r>
              <a:rPr lang="pt-PT"/>
              <a:t>Não requer assistência mútua entre as Partes</a:t>
            </a:r>
          </a:p>
          <a:p>
            <a:pPr algn="just"/>
            <a:endParaRPr lang="en-US" dirty="0"/>
          </a:p>
          <a:p>
            <a:pPr algn="just"/>
            <a:r>
              <a:rPr lang="pt-PT"/>
              <a:t>Não requer a notificação da outra Parte</a:t>
            </a:r>
          </a:p>
          <a:p>
            <a:pPr algn="just"/>
            <a:endParaRPr lang="en-US" dirty="0"/>
          </a:p>
          <a:p>
            <a:pPr algn="just"/>
            <a:r>
              <a:rPr lang="pt-PT"/>
              <a:t>Não exclui a notificação se a Parte considerar apropriado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73</a:t>
            </a:fld>
            <a:endParaRPr lang="en-US">
              <a:solidFill>
                <a:schemeClr val="tx1"/>
              </a:solidFill>
            </a:endParaRPr>
          </a:p>
        </p:txBody>
      </p:sp>
    </p:spTree>
    <p:extLst>
      <p:ext uri="{BB962C8B-B14F-4D97-AF65-F5344CB8AC3E}">
        <p14:creationId xmlns:p14="http://schemas.microsoft.com/office/powerpoint/2010/main" val="4280813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74</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pt-PT" sz="2000" dirty="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000" dirty="0">
                <a:ea typeface="ＭＳ Ｐゴシック" pitchFamily="34" charset="-128"/>
              </a:rPr>
              <a:t>Aceder </a:t>
            </a:r>
            <a:r>
              <a:rPr lang="pt-PT" sz="2800" b="1" dirty="0">
                <a:solidFill>
                  <a:srgbClr val="FF0000"/>
                </a:solidFill>
                <a:ea typeface="ＭＳ Ｐゴシック" pitchFamily="34" charset="-128"/>
              </a:rPr>
              <a:t>a dados informáticos armazenados publicamente disponíveis (código aberto)</a:t>
            </a:r>
            <a:r>
              <a:rPr lang="pt-PT" sz="2000" dirty="0">
                <a:ea typeface="ＭＳ Ｐゴシック" pitchFamily="34" charset="-128"/>
              </a:rPr>
              <a:t>, independentemente de onde os dados estão localizados geograficamente; ou</a:t>
            </a:r>
          </a:p>
          <a:p>
            <a:pPr marL="514350" indent="-514350" algn="just">
              <a:spcBef>
                <a:spcPts val="600"/>
              </a:spcBef>
              <a:spcAft>
                <a:spcPts val="1200"/>
              </a:spcAft>
              <a:buFont typeface="+mj-lt"/>
              <a:buAutoNum type="alphaLcParenR"/>
            </a:pPr>
            <a:r>
              <a:rPr lang="pt-PT" sz="2000" dirty="0">
                <a:ea typeface="ＭＳ Ｐゴシック" pitchFamily="34" charset="-128"/>
              </a:rPr>
              <a:t>aceder ou receber, através de um sistema informático no seu território, dados informáticos armazenados localizados noutra Parte, se a Parte obtiver o consentimento legal e voluntário da pessoa que tem a autoridade legal para divulgar os dados à Parte através desse sistema informático.</a:t>
            </a:r>
          </a:p>
        </p:txBody>
      </p:sp>
    </p:spTree>
    <p:extLst>
      <p:ext uri="{BB962C8B-B14F-4D97-AF65-F5344CB8AC3E}">
        <p14:creationId xmlns:p14="http://schemas.microsoft.com/office/powerpoint/2010/main" val="279734382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Dados publicamente disponíveis </a:t>
            </a:r>
          </a:p>
        </p:txBody>
      </p:sp>
      <p:sp>
        <p:nvSpPr>
          <p:cNvPr id="3" name="Content Placeholder 2"/>
          <p:cNvSpPr>
            <a:spLocks noGrp="1"/>
          </p:cNvSpPr>
          <p:nvPr>
            <p:ph idx="1"/>
          </p:nvPr>
        </p:nvSpPr>
        <p:spPr/>
        <p:txBody>
          <a:bodyPr/>
          <a:lstStyle/>
          <a:p>
            <a:r>
              <a:rPr lang="pt-PT"/>
              <a:t>Dados publicamente disponíveis (código aberto)</a:t>
            </a:r>
          </a:p>
          <a:p>
            <a:endParaRPr lang="en-US" dirty="0"/>
          </a:p>
          <a:p>
            <a:r>
              <a:rPr lang="pt-PT"/>
              <a:t>Se parte do site estiver fechada para público, então não está publicamente disponível </a:t>
            </a:r>
          </a:p>
          <a:p>
            <a:endParaRPr lang="en-US" dirty="0"/>
          </a:p>
          <a:p>
            <a:r>
              <a:rPr lang="pt-PT"/>
              <a:t>A localização geográfica dos dados é irrelevante</a:t>
            </a:r>
          </a:p>
          <a:p>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75</a:t>
            </a:fld>
            <a:endParaRPr lang="en-US">
              <a:solidFill>
                <a:schemeClr val="tx1"/>
              </a:solidFill>
            </a:endParaRPr>
          </a:p>
        </p:txBody>
      </p:sp>
    </p:spTree>
    <p:extLst>
      <p:ext uri="{BB962C8B-B14F-4D97-AF65-F5344CB8AC3E}">
        <p14:creationId xmlns:p14="http://schemas.microsoft.com/office/powerpoint/2010/main" val="33890626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76</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a:t>
            </a:r>
            <a:r>
              <a:rPr lang="pt-PT" b="1">
                <a:solidFill>
                  <a:srgbClr val="FF0000"/>
                </a:solidFill>
                <a:ea typeface="ＭＳ Ｐゴシック" pitchFamily="34" charset="-128"/>
              </a:rPr>
              <a:t>dados informáticos armazenados localizados noutra Parte</a:t>
            </a:r>
            <a:r>
              <a:rPr lang="pt-PT" sz="2400">
                <a:ea typeface="ＭＳ Ｐゴシック" pitchFamily="34" charset="-128"/>
              </a:rPr>
              <a:t>, se a Parte obtiver o consentimento legal e voluntário da pessoa que tem a autoridade legal para divulgar os dados à Parte através desse sistema informático.</a:t>
            </a:r>
          </a:p>
        </p:txBody>
      </p:sp>
    </p:spTree>
    <p:extLst>
      <p:ext uri="{BB962C8B-B14F-4D97-AF65-F5344CB8AC3E}">
        <p14:creationId xmlns:p14="http://schemas.microsoft.com/office/powerpoint/2010/main" val="226117706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Dados informáticos armazenados localizados noutra parte</a:t>
            </a:r>
          </a:p>
        </p:txBody>
      </p:sp>
      <p:sp>
        <p:nvSpPr>
          <p:cNvPr id="3" name="Content Placeholder 2"/>
          <p:cNvSpPr>
            <a:spLocks noGrp="1"/>
          </p:cNvSpPr>
          <p:nvPr>
            <p:ph idx="1"/>
          </p:nvPr>
        </p:nvSpPr>
        <p:spPr>
          <a:xfrm>
            <a:off x="457200" y="2293034"/>
            <a:ext cx="8229600" cy="3601329"/>
          </a:xfrm>
        </p:spPr>
        <p:txBody>
          <a:bodyPr/>
          <a:lstStyle/>
          <a:p>
            <a:pPr>
              <a:spcBef>
                <a:spcPts val="600"/>
              </a:spcBef>
              <a:spcAft>
                <a:spcPts val="1200"/>
              </a:spcAft>
            </a:pPr>
            <a:r>
              <a:rPr lang="pt-PT"/>
              <a:t>O Artigo 32b não pode ser utilizado se:</a:t>
            </a:r>
          </a:p>
          <a:p>
            <a:pPr lvl="1">
              <a:spcBef>
                <a:spcPts val="600"/>
              </a:spcBef>
              <a:spcAft>
                <a:spcPts val="1200"/>
              </a:spcAft>
            </a:pPr>
            <a:r>
              <a:rPr lang="pt-PT" sz="3200"/>
              <a:t>Os dados não estão armazenados noutra parte; ou</a:t>
            </a:r>
          </a:p>
          <a:p>
            <a:pPr lvl="1">
              <a:spcBef>
                <a:spcPts val="600"/>
              </a:spcBef>
              <a:spcAft>
                <a:spcPts val="1200"/>
              </a:spcAft>
            </a:pPr>
            <a:r>
              <a:rPr lang="pt-PT" sz="3200"/>
              <a:t>É incerto onde os dados estão armazenados; ou</a:t>
            </a:r>
          </a:p>
          <a:p>
            <a:pPr lvl="1">
              <a:spcBef>
                <a:spcPts val="600"/>
              </a:spcBef>
              <a:spcAft>
                <a:spcPts val="1200"/>
              </a:spcAft>
            </a:pPr>
            <a:r>
              <a:rPr lang="pt-PT" sz="3200"/>
              <a:t>Os dados estão armazenados domesticamente</a:t>
            </a:r>
          </a:p>
          <a:p>
            <a:pPr lvl="1">
              <a:spcBef>
                <a:spcPts val="600"/>
              </a:spcBef>
              <a:spcAft>
                <a:spcPts val="1200"/>
              </a:spcAft>
            </a:pPr>
            <a:endParaRPr lang="en-US" sz="3200" dirty="0"/>
          </a:p>
          <a:p>
            <a:pPr lvl="1">
              <a:spcBef>
                <a:spcPts val="600"/>
              </a:spcBef>
              <a:spcAft>
                <a:spcPts val="1200"/>
              </a:spcAft>
            </a:pPr>
            <a:endParaRPr lang="en-US" sz="32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77</a:t>
            </a:fld>
            <a:endParaRPr lang="en-US">
              <a:solidFill>
                <a:schemeClr val="tx1"/>
              </a:solidFill>
            </a:endParaRPr>
          </a:p>
        </p:txBody>
      </p:sp>
    </p:spTree>
    <p:extLst>
      <p:ext uri="{BB962C8B-B14F-4D97-AF65-F5344CB8AC3E}">
        <p14:creationId xmlns:p14="http://schemas.microsoft.com/office/powerpoint/2010/main" val="42555418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78</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a:t>
            </a:r>
            <a:r>
              <a:rPr lang="pt-PT" b="1">
                <a:solidFill>
                  <a:srgbClr val="FF0000"/>
                </a:solidFill>
                <a:ea typeface="ＭＳ Ｐゴシック" pitchFamily="34" charset="-128"/>
              </a:rPr>
              <a:t>consentimento legal e voluntário </a:t>
            </a:r>
            <a:r>
              <a:rPr lang="pt-PT" sz="2400">
                <a:ea typeface="ＭＳ Ｐゴシック" pitchFamily="34" charset="-128"/>
              </a:rPr>
              <a:t>da pessoa que tem a autoridade legal para divulgar os dados à Parte através desse sistema informático.</a:t>
            </a:r>
          </a:p>
        </p:txBody>
      </p:sp>
    </p:spTree>
    <p:extLst>
      <p:ext uri="{BB962C8B-B14F-4D97-AF65-F5344CB8AC3E}">
        <p14:creationId xmlns:p14="http://schemas.microsoft.com/office/powerpoint/2010/main" val="184409854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Consentimento legal e voluntário</a:t>
            </a:r>
          </a:p>
        </p:txBody>
      </p:sp>
      <p:sp>
        <p:nvSpPr>
          <p:cNvPr id="3" name="Content Placeholder 2"/>
          <p:cNvSpPr>
            <a:spLocks noGrp="1"/>
          </p:cNvSpPr>
          <p:nvPr>
            <p:ph idx="1"/>
          </p:nvPr>
        </p:nvSpPr>
        <p:spPr>
          <a:xfrm>
            <a:off x="457200" y="1739692"/>
            <a:ext cx="8229600" cy="4525963"/>
          </a:xfrm>
        </p:spPr>
        <p:txBody>
          <a:bodyPr/>
          <a:lstStyle/>
          <a:p>
            <a:pPr algn="just"/>
            <a:r>
              <a:rPr lang="pt-PT" sz="2800" dirty="0"/>
              <a:t>A pessoa que está a dar o consentimento não deve ser forçada ou enganada</a:t>
            </a:r>
          </a:p>
          <a:p>
            <a:pPr algn="just"/>
            <a:r>
              <a:rPr lang="pt-PT" sz="2800" dirty="0"/>
              <a:t>A capacidade de consentir depende do da lei nacional</a:t>
            </a:r>
          </a:p>
          <a:p>
            <a:pPr algn="just"/>
            <a:r>
              <a:rPr lang="pt-PT" sz="2800" dirty="0"/>
              <a:t>Menores ou pessoas com perturbações mentais não podem dar consentimento</a:t>
            </a:r>
          </a:p>
          <a:p>
            <a:pPr algn="just"/>
            <a:r>
              <a:rPr lang="pt-PT" sz="2800" dirty="0"/>
              <a:t>Geralmente, é necessário consentimento explícito </a:t>
            </a:r>
          </a:p>
          <a:p>
            <a:pPr algn="just"/>
            <a:r>
              <a:rPr lang="pt-PT" sz="2800" dirty="0"/>
              <a:t>Concordar com os termos e condições gerais do serviço online pode não ser o suficiente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79</a:t>
            </a:fld>
            <a:endParaRPr lang="en-US">
              <a:solidFill>
                <a:schemeClr val="tx1"/>
              </a:solidFill>
            </a:endParaRPr>
          </a:p>
        </p:txBody>
      </p:sp>
    </p:spTree>
    <p:extLst>
      <p:ext uri="{BB962C8B-B14F-4D97-AF65-F5344CB8AC3E}">
        <p14:creationId xmlns:p14="http://schemas.microsoft.com/office/powerpoint/2010/main" val="2570378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pt-PT" sz="5400" b="1">
                <a:latin typeface="Calibri" pitchFamily="34" charset="0"/>
              </a:rPr>
              <a:t>Perguntas</a:t>
            </a:r>
          </a:p>
        </p:txBody>
      </p:sp>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8</a:t>
            </a:fld>
            <a:endParaRPr lang="en-US"/>
          </a:p>
        </p:txBody>
      </p:sp>
    </p:spTree>
    <p:extLst>
      <p:ext uri="{BB962C8B-B14F-4D97-AF65-F5344CB8AC3E}">
        <p14:creationId xmlns:p14="http://schemas.microsoft.com/office/powerpoint/2010/main" val="321349403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pt-PT" sz="3600" b="1">
                <a:ea typeface="ＭＳ Ｐゴシック" pitchFamily="34" charset="-128"/>
              </a:rPr>
              <a:t>Artigo 32 - Acesso Transfronteiriço a Dados Informáticos Armazenados com Consentimento ou Onde Disponíveis Publicamente</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80</a:t>
            </a:fld>
            <a:endParaRPr lang="en-US">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pt-PT" sz="2400">
                <a:ea typeface="ＭＳ Ｐゴシック" pitchFamily="34" charset="-128"/>
              </a:rPr>
              <a:t>Uma Parte pode, sem autorização de outra Parte:</a:t>
            </a:r>
          </a:p>
          <a:p>
            <a:pPr marL="514350" indent="-514350" algn="just">
              <a:spcBef>
                <a:spcPts val="600"/>
              </a:spcBef>
              <a:spcAft>
                <a:spcPts val="1200"/>
              </a:spcAft>
              <a:buFont typeface="+mj-lt"/>
              <a:buAutoNum type="alphaLcParenR"/>
            </a:pPr>
            <a:r>
              <a:rPr lang="pt-PT" sz="2400">
                <a:ea typeface="ＭＳ Ｐゴシック" pitchFamily="34" charset="-128"/>
              </a:rPr>
              <a:t>aceder a dados informáticos armazenados publicamente disponíveis (código aberto), independentemente de onde os dados estão localizados geograficamente; ou</a:t>
            </a:r>
          </a:p>
          <a:p>
            <a:pPr marL="514350" indent="-514350" algn="just">
              <a:spcBef>
                <a:spcPts val="600"/>
              </a:spcBef>
              <a:spcAft>
                <a:spcPts val="1200"/>
              </a:spcAft>
              <a:buFont typeface="+mj-lt"/>
              <a:buAutoNum type="alphaLcParenR"/>
            </a:pPr>
            <a:r>
              <a:rPr lang="pt-PT" sz="2400">
                <a:ea typeface="ＭＳ Ｐゴシック" pitchFamily="34" charset="-128"/>
              </a:rPr>
              <a:t>aceder ou receber, através de um sistema informático no seu território, dados informáticos armazenados localizados noutra Parte, se a Parte obtiver o consentimento legal e voluntário da </a:t>
            </a:r>
            <a:r>
              <a:rPr lang="pt-PT" b="1">
                <a:solidFill>
                  <a:srgbClr val="FF0000"/>
                </a:solidFill>
                <a:ea typeface="ＭＳ Ｐゴシック" pitchFamily="34" charset="-128"/>
              </a:rPr>
              <a:t>pessoa que tem a autoridade legal para divulgar os dados </a:t>
            </a:r>
            <a:r>
              <a:rPr lang="pt-PT" sz="2400">
                <a:ea typeface="ＭＳ Ｐゴシック" pitchFamily="34" charset="-128"/>
              </a:rPr>
              <a:t>à Parte através desse sistema informático.</a:t>
            </a:r>
          </a:p>
        </p:txBody>
      </p:sp>
    </p:spTree>
    <p:extLst>
      <p:ext uri="{BB962C8B-B14F-4D97-AF65-F5344CB8AC3E}">
        <p14:creationId xmlns:p14="http://schemas.microsoft.com/office/powerpoint/2010/main" val="206698728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Pessoa que tem a autoridade legal para divulgar dados</a:t>
            </a:r>
          </a:p>
        </p:txBody>
      </p:sp>
      <p:sp>
        <p:nvSpPr>
          <p:cNvPr id="3" name="Content Placeholder 2"/>
          <p:cNvSpPr>
            <a:spLocks noGrp="1"/>
          </p:cNvSpPr>
          <p:nvPr>
            <p:ph idx="1"/>
          </p:nvPr>
        </p:nvSpPr>
        <p:spPr>
          <a:xfrm>
            <a:off x="457200" y="1978848"/>
            <a:ext cx="8229600" cy="4525963"/>
          </a:xfrm>
        </p:spPr>
        <p:txBody>
          <a:bodyPr/>
          <a:lstStyle/>
          <a:p>
            <a:pPr algn="just"/>
            <a:r>
              <a:rPr lang="pt-PT" sz="2800" dirty="0">
                <a:latin typeface="+mj-lt"/>
              </a:rPr>
              <a:t>Depende das circunstâncias, leis e regulamentos</a:t>
            </a:r>
          </a:p>
          <a:p>
            <a:pPr marL="457200" indent="-457200" algn="just"/>
            <a:r>
              <a:rPr lang="pt-PT" sz="2800" dirty="0">
                <a:latin typeface="+mj-lt"/>
                <a:cs typeface="Arial" panose="020B0604020202020204" pitchFamily="34" charset="0"/>
              </a:rPr>
              <a:t>Exemplo: Um indivíduo pode fornecer acesso a um e-mail pessoal, que é armazenado no estrangeiro, a um oficial da lei.</a:t>
            </a:r>
          </a:p>
          <a:p>
            <a:pPr marL="457200" indent="-457200" algn="just"/>
            <a:r>
              <a:rPr lang="pt-PT" sz="2800" dirty="0">
                <a:latin typeface="+mj-lt"/>
                <a:cs typeface="Arial" panose="020B0604020202020204" pitchFamily="34" charset="0"/>
              </a:rPr>
              <a:t>Geralmente, os prestador de serviços:</a:t>
            </a:r>
          </a:p>
          <a:p>
            <a:pPr marL="914400" lvl="1" indent="-457200" algn="just">
              <a:buFont typeface="Arial" panose="020B0604020202020204" pitchFamily="34" charset="0"/>
              <a:buChar char="•"/>
            </a:pPr>
            <a:r>
              <a:rPr lang="pt-PT" sz="2400" dirty="0">
                <a:latin typeface="+mj-lt"/>
                <a:cs typeface="Arial" panose="020B0604020202020204" pitchFamily="34" charset="0"/>
              </a:rPr>
              <a:t>Mantêm os dados do utilizador, mas não os </a:t>
            </a:r>
            <a:r>
              <a:rPr lang="pt-PT" sz="2400" dirty="0" err="1">
                <a:latin typeface="+mj-lt"/>
                <a:cs typeface="Arial" panose="020B0604020202020204" pitchFamily="34" charset="0"/>
              </a:rPr>
              <a:t>possuem/controlam</a:t>
            </a:r>
            <a:endParaRPr lang="pt-PT" sz="2400" dirty="0">
              <a:latin typeface="+mj-lt"/>
              <a:cs typeface="Arial" panose="020B0604020202020204" pitchFamily="34" charset="0"/>
            </a:endParaRPr>
          </a:p>
          <a:p>
            <a:pPr marL="914400" lvl="1" indent="-457200" algn="just">
              <a:buFont typeface="Arial" panose="020B0604020202020204" pitchFamily="34" charset="0"/>
              <a:buChar char="•"/>
            </a:pPr>
            <a:r>
              <a:rPr lang="pt-PT" sz="2400" dirty="0"/>
              <a:t>Não é possível consentir validamente a divulgação de dados do utilizador</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81</a:t>
            </a:fld>
            <a:endParaRPr lang="en-US">
              <a:solidFill>
                <a:schemeClr val="tx1"/>
              </a:solidFill>
            </a:endParaRPr>
          </a:p>
        </p:txBody>
      </p:sp>
    </p:spTree>
    <p:extLst>
      <p:ext uri="{BB962C8B-B14F-4D97-AF65-F5344CB8AC3E}">
        <p14:creationId xmlns:p14="http://schemas.microsoft.com/office/powerpoint/2010/main" val="320846826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82</a:t>
            </a:fld>
            <a:endParaRPr lang="en-US"/>
          </a:p>
        </p:txBody>
      </p:sp>
      <p:sp>
        <p:nvSpPr>
          <p:cNvPr id="5" name="Rectangle 2"/>
          <p:cNvSpPr txBox="1">
            <a:spLocks/>
          </p:cNvSpPr>
          <p:nvPr/>
        </p:nvSpPr>
        <p:spPr bwMode="auto">
          <a:xfrm>
            <a:off x="457200" y="386413"/>
            <a:ext cx="8229600" cy="203322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cs typeface="Times New Roman" pitchFamily="18" charset="0"/>
            </a:endParaRPr>
          </a:p>
          <a:p>
            <a:pPr algn="ctr" eaLnBrk="1" hangingPunct="1">
              <a:lnSpc>
                <a:spcPct val="80000"/>
              </a:lnSpc>
              <a:buFont typeface="Arial" charset="0"/>
              <a:buNone/>
            </a:pPr>
            <a:r>
              <a:rPr lang="pt-PT" b="1" i="1">
                <a:cs typeface="Times New Roman" pitchFamily="18" charset="0"/>
              </a:rPr>
              <a:t>Assistência mútua na recolha de dados de tráfego em tempo real</a:t>
            </a:r>
          </a:p>
          <a:p>
            <a:pPr algn="ctr" eaLnBrk="1" hangingPunct="1">
              <a:lnSpc>
                <a:spcPct val="80000"/>
              </a:lnSpc>
              <a:buFont typeface="Arial" charset="0"/>
              <a:buNone/>
            </a:pPr>
            <a:r>
              <a:rPr lang="pt-PT" b="1" i="1">
                <a:cs typeface="Times New Roman" pitchFamily="18" charset="0"/>
              </a:rPr>
              <a:t>(Artigo 33 – Convenção de Budapeste)</a:t>
            </a:r>
          </a:p>
          <a:p>
            <a:pPr algn="ctr" eaLnBrk="1" hangingPunct="1">
              <a:lnSpc>
                <a:spcPct val="80000"/>
              </a:lnSpc>
              <a:buFont typeface="Arial" charset="0"/>
              <a:buNone/>
            </a:pPr>
            <a:endParaRPr lang="en-GB" altLang="sr-Latn-RS" sz="2400" b="1" i="1" dirty="0">
              <a:cs typeface="Times New Roman" pitchFamily="18" charset="0"/>
            </a:endParaRPr>
          </a:p>
          <a:p>
            <a:pPr>
              <a:lnSpc>
                <a:spcPct val="90000"/>
              </a:lnSpc>
            </a:pPr>
            <a:endParaRPr lang="en-GB" sz="2400" b="1" dirty="0"/>
          </a:p>
          <a:p>
            <a:pPr>
              <a:lnSpc>
                <a:spcPct val="90000"/>
              </a:lnSpc>
              <a:spcBef>
                <a:spcPts val="600"/>
              </a:spcBef>
              <a:spcAft>
                <a:spcPts val="1200"/>
              </a:spcAft>
            </a:pPr>
            <a:r>
              <a:rPr lang="pt-PT" sz="2800" i="1"/>
              <a:t>Assistência mútua para a recolha de dados de tráfego em tempo real</a:t>
            </a:r>
          </a:p>
          <a:p>
            <a:pPr>
              <a:lnSpc>
                <a:spcPct val="90000"/>
              </a:lnSpc>
              <a:spcBef>
                <a:spcPts val="600"/>
              </a:spcBef>
              <a:spcAft>
                <a:spcPts val="1200"/>
              </a:spcAft>
            </a:pPr>
            <a:r>
              <a:rPr lang="pt-PT" sz="2800" i="1"/>
              <a:t>A assistência será regida pelas condições e procedimentos previstos na legislação nacional.</a:t>
            </a:r>
          </a:p>
          <a:p>
            <a:pPr>
              <a:lnSpc>
                <a:spcPct val="90000"/>
              </a:lnSpc>
              <a:spcBef>
                <a:spcPts val="600"/>
              </a:spcBef>
              <a:spcAft>
                <a:spcPts val="1200"/>
              </a:spcAft>
            </a:pPr>
            <a:r>
              <a:rPr lang="pt-PT" sz="2800" i="1"/>
              <a:t>Cada Estado irá fornecer assistência, pelo menos no que diz respeito a infrações penais para as quais a recolha em tempo real de dados de tráfego irá estar disponível num caso doméstico semelhante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descr="Retângulo: Clique para editar os estilos de texto principais Segundo nível Terceiro nível Quarto nível Quinto nível"/>
          <p:cNvSpPr>
            <a:spLocks noGrp="1" noChangeArrowheads="1"/>
          </p:cNvSpPr>
          <p:nvPr>
            <p:ph type="body" idx="1"/>
          </p:nvPr>
        </p:nvSpPr>
        <p:spPr>
          <a:xfrm>
            <a:off x="457201" y="1674054"/>
            <a:ext cx="8229600" cy="4658483"/>
          </a:xfrm>
        </p:spPr>
        <p:txBody>
          <a:bodyPr/>
          <a:lstStyle/>
          <a:p>
            <a:pPr marL="514350" indent="-514350" algn="just">
              <a:spcBef>
                <a:spcPts val="600"/>
              </a:spcBef>
              <a:spcAft>
                <a:spcPts val="1200"/>
              </a:spcAft>
              <a:buFont typeface="+mj-lt"/>
              <a:buAutoNum type="arabicPeriod"/>
              <a:defRPr/>
            </a:pPr>
            <a:r>
              <a:rPr lang="pt-PT" sz="2600">
                <a:ea typeface="ＭＳ Ｐゴシック" pitchFamily="34" charset="-128"/>
              </a:rPr>
              <a:t>As Partes devem prestar assistência mútua relativamente à recolha de dados de tráfego em tempo real associada com comunicações especificadas no seu território transmitido através de um sistema informáticos. Sujeito ao parágrafo 2, a assistência será regida pelas condições e procedimentos previstos na legislação nacional.</a:t>
            </a:r>
          </a:p>
          <a:p>
            <a:pPr marL="514350" indent="-514350" algn="just">
              <a:spcBef>
                <a:spcPts val="600"/>
              </a:spcBef>
              <a:spcAft>
                <a:spcPts val="1200"/>
              </a:spcAft>
              <a:buFont typeface="+mj-lt"/>
              <a:buAutoNum type="arabicPeriod"/>
              <a:defRPr/>
            </a:pPr>
            <a:r>
              <a:rPr lang="pt-PT" sz="2600">
                <a:ea typeface="ＭＳ Ｐゴシック" pitchFamily="34" charset="-128"/>
              </a:rPr>
              <a:t>Cada Parte irá fornecer tal assistência, pelo menos no que diz respeito a infrações penais para as quais a recolha em tempo real de dados de tráfego irá estar disponível num caso doméstico semelhante</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33 - </a:t>
            </a:r>
            <a:r>
              <a:rPr lang="pt-PT" sz="3600" b="1">
                <a:ea typeface="ＭＳ Ｐゴシック" charset="0"/>
                <a:cs typeface="Times New Roman" charset="0"/>
              </a:rPr>
              <a:t>Assistência mútua relativamente à Recolha em tempo real de dados de tráfego</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83</a:t>
            </a:fld>
            <a:endParaRPr lang="en-US"/>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33 - </a:t>
            </a:r>
            <a:r>
              <a:rPr lang="pt-PT" sz="3600" b="1">
                <a:ea typeface="ＭＳ Ｐゴシック" charset="0"/>
                <a:cs typeface="Times New Roman" charset="0"/>
              </a:rPr>
              <a:t>Assistência mútua relativamente à Recolha em tempo real de dados de tráfego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84</a:t>
            </a:fld>
            <a:endParaRPr lang="en-US">
              <a:solidFill>
                <a:schemeClr val="tx1"/>
              </a:solidFill>
            </a:endParaRPr>
          </a:p>
        </p:txBody>
      </p:sp>
      <p:sp>
        <p:nvSpPr>
          <p:cNvPr id="6" name="Rectangle 3" descr="Retângulo: Clique para editar os estilos de texto principais Segundo nível Terceiro nível Quarto nível Quinto nível"/>
          <p:cNvSpPr txBox="1">
            <a:spLocks noChangeArrowheads="1"/>
          </p:cNvSpPr>
          <p:nvPr/>
        </p:nvSpPr>
        <p:spPr bwMode="auto">
          <a:xfrm>
            <a:off x="457201" y="1674054"/>
            <a:ext cx="8229600" cy="4658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spcBef>
                <a:spcPts val="600"/>
              </a:spcBef>
              <a:spcAft>
                <a:spcPts val="1200"/>
              </a:spcAft>
              <a:buFont typeface="+mj-lt"/>
              <a:buAutoNum type="arabicPeriod"/>
              <a:defRPr/>
            </a:pPr>
            <a:r>
              <a:rPr lang="pt-PT" sz="2400">
                <a:ea typeface="ＭＳ Ｐゴシック" pitchFamily="34" charset="-128"/>
              </a:rPr>
              <a:t>As Partes devem prestar assistência mútua relativamente à </a:t>
            </a:r>
            <a:r>
              <a:rPr lang="pt-PT" sz="2800" b="1">
                <a:solidFill>
                  <a:srgbClr val="FF0000"/>
                </a:solidFill>
                <a:ea typeface="ＭＳ Ｐゴシック" pitchFamily="34" charset="-128"/>
              </a:rPr>
              <a:t>recolha de dados de tráfego em tempo real associada com comunicações especificadas no seu território transmitido através de um sistema informáticos</a:t>
            </a:r>
            <a:r>
              <a:rPr lang="pt-PT" sz="2400">
                <a:ea typeface="ＭＳ Ｐゴシック" pitchFamily="34" charset="-128"/>
              </a:rPr>
              <a:t>. Sujeito ao parágrafo 2, a assistência será regida pelas condições e procedimentos previstos na legislação nacional.</a:t>
            </a:r>
          </a:p>
          <a:p>
            <a:pPr marL="514350" indent="-514350" algn="just">
              <a:spcBef>
                <a:spcPts val="600"/>
              </a:spcBef>
              <a:spcAft>
                <a:spcPts val="1200"/>
              </a:spcAft>
              <a:buFont typeface="+mj-lt"/>
              <a:buAutoNum type="arabicPeriod"/>
              <a:defRPr/>
            </a:pPr>
            <a:r>
              <a:rPr lang="pt-PT" sz="2400">
                <a:ea typeface="ＭＳ Ｐゴシック" pitchFamily="34" charset="-128"/>
              </a:rPr>
              <a:t>Cada Parte irá fornecer tal assistência, pelo menos no que diz respeito a infrações penais para as quais a recolha em tempo real de dados de tráfego irá estar disponível num caso doméstico semelhante</a:t>
            </a:r>
          </a:p>
        </p:txBody>
      </p:sp>
    </p:spTree>
    <p:extLst>
      <p:ext uri="{BB962C8B-B14F-4D97-AF65-F5344CB8AC3E}">
        <p14:creationId xmlns:p14="http://schemas.microsoft.com/office/powerpoint/2010/main" val="12443032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Assistência mútua relativamente à recolha de dados de tráfego em tempo real</a:t>
            </a:r>
          </a:p>
        </p:txBody>
      </p:sp>
      <p:sp>
        <p:nvSpPr>
          <p:cNvPr id="3" name="Content Placeholder 2"/>
          <p:cNvSpPr>
            <a:spLocks noGrp="1"/>
          </p:cNvSpPr>
          <p:nvPr>
            <p:ph idx="1"/>
          </p:nvPr>
        </p:nvSpPr>
        <p:spPr>
          <a:xfrm>
            <a:off x="457200" y="2082018"/>
            <a:ext cx="8229600" cy="4044145"/>
          </a:xfrm>
        </p:spPr>
        <p:txBody>
          <a:bodyPr/>
          <a:lstStyle/>
          <a:p>
            <a:pPr algn="just"/>
            <a:r>
              <a:rPr lang="pt-PT" sz="2800"/>
              <a:t>Dados de tráfego principais são normalmente eliminados automaticamente pelos prestadores de serviços antes de poderem ser preservados; sendo necessário poder em tempo real</a:t>
            </a:r>
          </a:p>
          <a:p>
            <a:pPr algn="just"/>
            <a:endParaRPr lang="en-US" sz="2800" dirty="0"/>
          </a:p>
          <a:p>
            <a:pPr algn="just"/>
            <a:r>
              <a:rPr lang="pt-PT" sz="2800"/>
              <a:t>Permite a uma Parte solicitar a outra Parte que exerça o seu poder interno equivalente ao Artigo 20</a:t>
            </a:r>
          </a:p>
          <a:p>
            <a:pPr algn="just"/>
            <a:endParaRPr lang="en-US" sz="2800" dirty="0"/>
          </a:p>
          <a:p>
            <a:pPr algn="just"/>
            <a:endParaRPr lang="en-US" sz="28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85</a:t>
            </a:fld>
            <a:endParaRPr lang="en-US">
              <a:solidFill>
                <a:schemeClr val="tx1"/>
              </a:solidFill>
            </a:endParaRPr>
          </a:p>
        </p:txBody>
      </p:sp>
    </p:spTree>
    <p:extLst>
      <p:ext uri="{BB962C8B-B14F-4D97-AF65-F5344CB8AC3E}">
        <p14:creationId xmlns:p14="http://schemas.microsoft.com/office/powerpoint/2010/main" val="51109184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977900"/>
          </a:xfrm>
        </p:spPr>
        <p:txBody>
          <a:bodyPr/>
          <a:lstStyle/>
          <a:p>
            <a:pPr>
              <a:lnSpc>
                <a:spcPct val="90000"/>
              </a:lnSpc>
              <a:defRPr/>
            </a:pPr>
            <a:r>
              <a:rPr lang="pt-PT" sz="3600" b="1">
                <a:ea typeface="ＭＳ Ｐゴシック" charset="0"/>
                <a:cs typeface="ＭＳ Ｐゴシック" charset="0"/>
              </a:rPr>
              <a:t>Artigo 33 - </a:t>
            </a:r>
            <a:r>
              <a:rPr lang="pt-PT" sz="3600" b="1">
                <a:ea typeface="ＭＳ Ｐゴシック" charset="0"/>
                <a:cs typeface="Times New Roman" charset="0"/>
              </a:rPr>
              <a:t>Assistência mútua relativamente à Recolha em tempo real de dados de tráfego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86</a:t>
            </a:fld>
            <a:endParaRPr lang="en-US">
              <a:solidFill>
                <a:schemeClr val="tx1"/>
              </a:solidFill>
            </a:endParaRPr>
          </a:p>
        </p:txBody>
      </p:sp>
      <p:sp>
        <p:nvSpPr>
          <p:cNvPr id="6" name="Rectangle 3" descr="Retângulo: Clique para editar os estilos de texto principais Segundo nível Terceiro nível Quarto nível Quinto nível"/>
          <p:cNvSpPr txBox="1">
            <a:spLocks noChangeArrowheads="1"/>
          </p:cNvSpPr>
          <p:nvPr/>
        </p:nvSpPr>
        <p:spPr bwMode="auto">
          <a:xfrm>
            <a:off x="457201" y="1674054"/>
            <a:ext cx="8229600" cy="4658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spcBef>
                <a:spcPts val="600"/>
              </a:spcBef>
              <a:spcAft>
                <a:spcPts val="1200"/>
              </a:spcAft>
              <a:buFont typeface="+mj-lt"/>
              <a:buAutoNum type="arabicPeriod"/>
              <a:defRPr/>
            </a:pPr>
            <a:r>
              <a:rPr lang="pt-PT" sz="2400">
                <a:ea typeface="ＭＳ Ｐゴシック" pitchFamily="34" charset="-128"/>
              </a:rPr>
              <a:t>As Partes devem prestar assistência mútua relativamente à recolha de dados de tráfego em tempo real associada com comunicações especificadas no seu território transmitido através de um sistema informáticos. Sujeito ao parágrafo 2, a assistência será regida pelas condições e procedimentos previstos na legislação nacional.</a:t>
            </a:r>
          </a:p>
          <a:p>
            <a:pPr marL="514350" indent="-514350" algn="just">
              <a:spcBef>
                <a:spcPts val="600"/>
              </a:spcBef>
              <a:spcAft>
                <a:spcPts val="1200"/>
              </a:spcAft>
              <a:buFont typeface="+mj-lt"/>
              <a:buAutoNum type="arabicPeriod"/>
              <a:defRPr/>
            </a:pPr>
            <a:r>
              <a:rPr lang="pt-PT" sz="2400">
                <a:ea typeface="ＭＳ Ｐゴシック" pitchFamily="34" charset="-128"/>
              </a:rPr>
              <a:t>Cada Parte irá fornecer tal assistência, </a:t>
            </a:r>
            <a:r>
              <a:rPr lang="pt-PT" sz="2800" b="1">
                <a:solidFill>
                  <a:srgbClr val="FF0000"/>
                </a:solidFill>
                <a:ea typeface="ＭＳ Ｐゴシック" pitchFamily="34" charset="-128"/>
              </a:rPr>
              <a:t>pelo menos no que diz respeito a infrações penais para as quais a recolha em tempo real de dados de tráfego irá estar disponível num caso doméstico semelhante</a:t>
            </a:r>
            <a:r>
              <a:rPr lang="pt-PT" sz="2400">
                <a:ea typeface="ＭＳ Ｐゴシック" pitchFamily="34" charset="-128"/>
              </a:rPr>
              <a:t>.</a:t>
            </a:r>
          </a:p>
        </p:txBody>
      </p:sp>
    </p:spTree>
    <p:extLst>
      <p:ext uri="{BB962C8B-B14F-4D97-AF65-F5344CB8AC3E}">
        <p14:creationId xmlns:p14="http://schemas.microsoft.com/office/powerpoint/2010/main" val="222984626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Limitação da assistência mútua relativamente à recolha de dados de tráfego em tempo real</a:t>
            </a:r>
          </a:p>
        </p:txBody>
      </p:sp>
      <p:sp>
        <p:nvSpPr>
          <p:cNvPr id="3" name="Content Placeholder 2"/>
          <p:cNvSpPr>
            <a:spLocks noGrp="1"/>
          </p:cNvSpPr>
          <p:nvPr>
            <p:ph idx="1"/>
          </p:nvPr>
        </p:nvSpPr>
        <p:spPr>
          <a:xfrm>
            <a:off x="457200" y="1899137"/>
            <a:ext cx="8229600" cy="4227025"/>
          </a:xfrm>
        </p:spPr>
        <p:txBody>
          <a:bodyPr/>
          <a:lstStyle/>
          <a:p>
            <a:pPr algn="just"/>
            <a:r>
              <a:rPr lang="pt-PT"/>
              <a:t>Os Estados podem limitar o intervalo de ofensas pelos quais a assistência mútua pode ser fornecida sob este artigo. </a:t>
            </a:r>
          </a:p>
          <a:p>
            <a:pPr algn="just"/>
            <a:endParaRPr lang="en-US" dirty="0"/>
          </a:p>
          <a:p>
            <a:pPr algn="just"/>
            <a:r>
              <a:rPr lang="pt-PT"/>
              <a:t>O intervalo de ofensas abrangidas não pode ser mais restrita do que o intervalo de ofensas disponíveis no caso doméstico equivalente</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87</a:t>
            </a:fld>
            <a:endParaRPr lang="en-US">
              <a:solidFill>
                <a:schemeClr val="tx1"/>
              </a:solidFill>
            </a:endParaRPr>
          </a:p>
        </p:txBody>
      </p:sp>
    </p:spTree>
    <p:extLst>
      <p:ext uri="{BB962C8B-B14F-4D97-AF65-F5344CB8AC3E}">
        <p14:creationId xmlns:p14="http://schemas.microsoft.com/office/powerpoint/2010/main" val="126014406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88</a:t>
            </a:fld>
            <a:endParaRPr lang="en-US"/>
          </a:p>
        </p:txBody>
      </p:sp>
      <p:sp>
        <p:nvSpPr>
          <p:cNvPr id="6" name="Rectangle 2"/>
          <p:cNvSpPr txBox="1">
            <a:spLocks/>
          </p:cNvSpPr>
          <p:nvPr/>
        </p:nvSpPr>
        <p:spPr bwMode="auto">
          <a:xfrm>
            <a:off x="457200" y="386413"/>
            <a:ext cx="8229600" cy="2033229"/>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sz="2400" b="1" i="1" dirty="0">
              <a:cs typeface="Times New Roman" pitchFamily="18" charset="0"/>
            </a:endParaRPr>
          </a:p>
          <a:p>
            <a:pPr algn="ctr" eaLnBrk="1" hangingPunct="1">
              <a:lnSpc>
                <a:spcPct val="80000"/>
              </a:lnSpc>
              <a:buFont typeface="Arial" charset="0"/>
              <a:buNone/>
            </a:pPr>
            <a:r>
              <a:rPr lang="pt-PT" b="1" i="1">
                <a:cs typeface="Times New Roman" pitchFamily="18" charset="0"/>
              </a:rPr>
              <a:t>Assistência mútua em relação à interceção de dados de conteúdo</a:t>
            </a:r>
          </a:p>
          <a:p>
            <a:pPr algn="ctr" eaLnBrk="1" hangingPunct="1">
              <a:lnSpc>
                <a:spcPct val="80000"/>
              </a:lnSpc>
              <a:buFont typeface="Arial" charset="0"/>
              <a:buNone/>
            </a:pPr>
            <a:r>
              <a:rPr lang="pt-PT" b="1" i="1">
                <a:cs typeface="Times New Roman" pitchFamily="18" charset="0"/>
              </a:rPr>
              <a:t>(Artigo 34 – Convenção de Budapeste)</a:t>
            </a:r>
          </a:p>
          <a:p>
            <a:pPr algn="ctr" eaLnBrk="1" hangingPunct="1">
              <a:lnSpc>
                <a:spcPct val="80000"/>
              </a:lnSpc>
              <a:buFont typeface="Arial" charset="0"/>
              <a:buNone/>
            </a:pPr>
            <a:endParaRPr lang="en-GB" altLang="sr-Latn-RS" sz="2400" b="1" i="1" dirty="0">
              <a:cs typeface="Times New Roman" pitchFamily="18" charset="0"/>
            </a:endParaRPr>
          </a:p>
          <a:p>
            <a:pPr>
              <a:lnSpc>
                <a:spcPct val="90000"/>
              </a:lnSpc>
            </a:pPr>
            <a:endParaRPr lang="en-GB" sz="2400" b="1" dirty="0"/>
          </a:p>
          <a:p>
            <a:pPr>
              <a:lnSpc>
                <a:spcPct val="90000"/>
              </a:lnSpc>
              <a:spcBef>
                <a:spcPts val="600"/>
              </a:spcBef>
              <a:spcAft>
                <a:spcPts val="1200"/>
              </a:spcAft>
            </a:pPr>
            <a:r>
              <a:rPr lang="pt-PT" sz="2800" i="1"/>
              <a:t>Assistência mútua na recolha ou registo de dados de conteúdo em tempo real de comunicações especificadas transmitidas através de um sistema informático </a:t>
            </a:r>
          </a:p>
          <a:p>
            <a:pPr>
              <a:lnSpc>
                <a:spcPct val="90000"/>
              </a:lnSpc>
              <a:spcBef>
                <a:spcPts val="600"/>
              </a:spcBef>
              <a:spcAft>
                <a:spcPts val="1200"/>
              </a:spcAft>
            </a:pPr>
            <a:r>
              <a:rPr lang="pt-PT" sz="2800" i="1"/>
              <a:t>na medida do permitido através dos tratados e leis nacionais aplicáveis.</a:t>
            </a:r>
          </a:p>
        </p:txBody>
      </p:sp>
    </p:spTree>
    <p:extLst>
      <p:ext uri="{BB962C8B-B14F-4D97-AF65-F5344CB8AC3E}">
        <p14:creationId xmlns:p14="http://schemas.microsoft.com/office/powerpoint/2010/main" val="61599557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ea typeface="ＭＳ Ｐゴシック" charset="0"/>
                <a:cs typeface="ＭＳ Ｐゴシック" charset="0"/>
              </a:rPr>
              <a:t>Artigo 34 - </a:t>
            </a:r>
            <a:r>
              <a:rPr lang="pt-PT" sz="3600" b="1">
                <a:solidFill>
                  <a:prstClr val="black"/>
                </a:solidFill>
                <a:ea typeface="ＭＳ Ｐゴシック" charset="0"/>
                <a:cs typeface="Times New Roman" charset="0"/>
              </a:rPr>
              <a:t>Assistência mútua relativamente à interceção de dados de conteúdo</a:t>
            </a:r>
          </a:p>
        </p:txBody>
      </p:sp>
      <p:sp>
        <p:nvSpPr>
          <p:cNvPr id="3" name="Content Placeholder 2"/>
          <p:cNvSpPr>
            <a:spLocks noGrp="1"/>
          </p:cNvSpPr>
          <p:nvPr>
            <p:ph idx="1"/>
          </p:nvPr>
        </p:nvSpPr>
        <p:spPr>
          <a:xfrm>
            <a:off x="457200" y="2180492"/>
            <a:ext cx="8229600" cy="4152148"/>
          </a:xfrm>
        </p:spPr>
        <p:txBody>
          <a:bodyPr/>
          <a:lstStyle/>
          <a:p>
            <a:pPr marL="0" indent="0" algn="just">
              <a:buNone/>
            </a:pPr>
            <a:r>
              <a:rPr lang="pt-PT"/>
              <a:t>As Partes irão fornecer assistência mútua entre eles na recolha ou registo de dados de conteúdo em tempo real de comunicações especificas transmitidas através de um sistema informático até à extensão permitida sob estes tratados e leis nacionais aplicáveis.</a:t>
            </a:r>
          </a:p>
        </p:txBody>
      </p:sp>
      <p:sp>
        <p:nvSpPr>
          <p:cNvPr id="4" name="Slide Number Placeholder 3"/>
          <p:cNvSpPr>
            <a:spLocks noGrp="1"/>
          </p:cNvSpPr>
          <p:nvPr>
            <p:ph type="sldNum" sz="quarter" idx="12"/>
          </p:nvPr>
        </p:nvSpPr>
        <p:spPr/>
        <p:txBody>
          <a:bodyPr/>
          <a:lstStyle/>
          <a:p>
            <a:pPr>
              <a:defRPr/>
            </a:pPr>
            <a:fld id="{0E62E50F-F83A-42AC-8BE7-462956D58F63}" type="slidenum">
              <a:rPr lang="en-US" smtClean="0"/>
              <a:pPr>
                <a:defRPr/>
              </a:pPr>
              <a:t>89</a:t>
            </a:fld>
            <a:endParaRPr lang="en-US"/>
          </a:p>
        </p:txBody>
      </p:sp>
    </p:spTree>
    <p:extLst>
      <p:ext uri="{BB962C8B-B14F-4D97-AF65-F5344CB8AC3E}">
        <p14:creationId xmlns:p14="http://schemas.microsoft.com/office/powerpoint/2010/main" val="376757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62250"/>
            <a:ext cx="8229600" cy="1143000"/>
          </a:xfrm>
        </p:spPr>
        <p:txBody>
          <a:bodyPr/>
          <a:lstStyle/>
          <a:p>
            <a:pPr eaLnBrk="1" hangingPunct="1"/>
            <a:r>
              <a:rPr lang="pt-PT" sz="3600" b="1">
                <a:ea typeface="ＭＳ Ｐゴシック" pitchFamily="34" charset="-128"/>
              </a:rPr>
              <a:t>Parte Dois</a:t>
            </a:r>
            <a:br>
              <a:rPr lang="pt-PT" sz="3600" b="1">
                <a:ea typeface="ＭＳ Ｐゴシック" pitchFamily="34" charset="-128"/>
              </a:rPr>
            </a:br>
            <a:r>
              <a:rPr lang="pt-PT" sz="3600" b="1">
                <a:ea typeface="ＭＳ Ｐゴシック" pitchFamily="34" charset="-128"/>
              </a:rPr>
              <a:t>Respostas internacionais ao cibercrime</a:t>
            </a:r>
          </a:p>
        </p:txBody>
      </p:sp>
      <p:pic>
        <p:nvPicPr>
          <p:cNvPr id="1024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 name="Slide Number Placeholder 1"/>
          <p:cNvSpPr>
            <a:spLocks noGrp="1"/>
          </p:cNvSpPr>
          <p:nvPr>
            <p:ph type="sldNum" sz="quarter" idx="12"/>
          </p:nvPr>
        </p:nvSpPr>
        <p:spPr>
          <a:xfrm>
            <a:off x="6553200" y="6356350"/>
            <a:ext cx="2133600" cy="365125"/>
          </a:xfrm>
        </p:spPr>
        <p:txBody>
          <a:bodyPr/>
          <a:lstStyle/>
          <a:p>
            <a:pPr>
              <a:defRPr/>
            </a:pPr>
            <a:r>
              <a:rPr lang="pt-PT"/>
              <a:t>!</a:t>
            </a:r>
            <a:fld id="{0E62E50F-F83A-42AC-8BE7-462956D58F63}" type="slidenum">
              <a:rPr lang="en-US" smtClean="0"/>
              <a:pPr>
                <a:defRPr/>
              </a:pPr>
              <a:t>9</a:t>
            </a:fld>
            <a:endParaRPr lang="en-US"/>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ea typeface="ＭＳ Ｐゴシック" charset="0"/>
                <a:cs typeface="Times New Roman" charset="0"/>
              </a:rPr>
              <a:t>Assistência mútua relativamente à interceção de dados de conteúdo</a:t>
            </a:r>
          </a:p>
        </p:txBody>
      </p:sp>
      <p:sp>
        <p:nvSpPr>
          <p:cNvPr id="3" name="Content Placeholder 2"/>
          <p:cNvSpPr>
            <a:spLocks noGrp="1"/>
          </p:cNvSpPr>
          <p:nvPr>
            <p:ph idx="1"/>
          </p:nvPr>
        </p:nvSpPr>
        <p:spPr>
          <a:xfrm>
            <a:off x="457200" y="2011680"/>
            <a:ext cx="8229600" cy="4114483"/>
          </a:xfrm>
        </p:spPr>
        <p:txBody>
          <a:bodyPr/>
          <a:lstStyle/>
          <a:p>
            <a:pPr algn="just"/>
            <a:r>
              <a:rPr lang="pt-PT" sz="2800"/>
              <a:t>Equivalente internacional de poder processual interno estabelecido no Artigo 21</a:t>
            </a:r>
          </a:p>
          <a:p>
            <a:pPr algn="just"/>
            <a:endParaRPr lang="en-US" sz="2800" dirty="0"/>
          </a:p>
          <a:p>
            <a:pPr algn="just"/>
            <a:r>
              <a:rPr lang="pt-PT" sz="2800"/>
              <a:t>Assistência relacionada com a interceção de dados de conteúdo limitada devido à intromissão de poder</a:t>
            </a:r>
          </a:p>
          <a:p>
            <a:pPr algn="just"/>
            <a:endParaRPr lang="en-US" sz="2800" dirty="0"/>
          </a:p>
          <a:p>
            <a:pPr algn="just"/>
            <a:r>
              <a:rPr lang="pt-PT" sz="2800"/>
              <a:t>Limite determinado pelas leis e tratados aplicáveis das Partes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90</a:t>
            </a:fld>
            <a:endParaRPr lang="en-US">
              <a:solidFill>
                <a:schemeClr val="tx1"/>
              </a:solidFill>
            </a:endParaRPr>
          </a:p>
        </p:txBody>
      </p:sp>
    </p:spTree>
    <p:extLst>
      <p:ext uri="{BB962C8B-B14F-4D97-AF65-F5344CB8AC3E}">
        <p14:creationId xmlns:p14="http://schemas.microsoft.com/office/powerpoint/2010/main" val="393004603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r>
              <a:rPr lang="pt-PT">
                <a:solidFill>
                  <a:schemeClr val="tx1"/>
                </a:solidFill>
              </a:rPr>
              <a:t>!</a:t>
            </a:r>
            <a:fld id="{0E62E50F-F83A-42AC-8BE7-462956D58F63}" type="slidenum">
              <a:rPr lang="en-US" smtClean="0">
                <a:solidFill>
                  <a:schemeClr val="tx1"/>
                </a:solidFill>
              </a:rPr>
              <a:pPr>
                <a:defRPr/>
              </a:pPr>
              <a:t>91</a:t>
            </a:fld>
            <a:endParaRPr lang="en-US">
              <a:solidFill>
                <a:schemeClr val="tx1"/>
              </a:solidFill>
            </a:endParaRPr>
          </a:p>
        </p:txBody>
      </p:sp>
      <p:sp>
        <p:nvSpPr>
          <p:cNvPr id="5" name="Rectangle 2"/>
          <p:cNvSpPr txBox="1">
            <a:spLocks/>
          </p:cNvSpPr>
          <p:nvPr/>
        </p:nvSpPr>
        <p:spPr bwMode="auto">
          <a:xfrm>
            <a:off x="457200" y="380110"/>
            <a:ext cx="8229600" cy="1879116"/>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sr-Latn-RS" b="1" i="1" dirty="0">
              <a:cs typeface="Times New Roman" pitchFamily="18" charset="0"/>
            </a:endParaRPr>
          </a:p>
          <a:p>
            <a:pPr algn="ctr" eaLnBrk="1" hangingPunct="1">
              <a:lnSpc>
                <a:spcPct val="80000"/>
              </a:lnSpc>
              <a:buFont typeface="Arial" charset="0"/>
              <a:buNone/>
            </a:pPr>
            <a:r>
              <a:rPr lang="pt-PT" b="1" i="1">
                <a:cs typeface="Times New Roman" pitchFamily="18" charset="0"/>
              </a:rPr>
              <a:t>Rede 24/7</a:t>
            </a:r>
          </a:p>
          <a:p>
            <a:pPr algn="ctr" eaLnBrk="1" hangingPunct="1">
              <a:lnSpc>
                <a:spcPct val="80000"/>
              </a:lnSpc>
              <a:buFont typeface="Arial" charset="0"/>
              <a:buNone/>
            </a:pPr>
            <a:r>
              <a:rPr lang="pt-PT" b="1" i="1">
                <a:cs typeface="Times New Roman" pitchFamily="18" charset="0"/>
              </a:rPr>
              <a:t>(Artigo 35 – Convenção de Budapeste)</a:t>
            </a:r>
          </a:p>
          <a:p>
            <a:pPr algn="ctr" eaLnBrk="1" hangingPunct="1">
              <a:lnSpc>
                <a:spcPct val="80000"/>
              </a:lnSpc>
              <a:buFont typeface="Arial" charset="0"/>
              <a:buNone/>
            </a:pPr>
            <a:endParaRPr lang="en-GB" altLang="sr-Latn-RS" b="1" i="1" dirty="0">
              <a:cs typeface="Times New Roman" pitchFamily="18" charset="0"/>
            </a:endParaRPr>
          </a:p>
          <a:p>
            <a:pPr algn="ctr" eaLnBrk="1" hangingPunct="1">
              <a:lnSpc>
                <a:spcPct val="80000"/>
              </a:lnSpc>
              <a:buFont typeface="Arial" charset="0"/>
              <a:buNone/>
            </a:pPr>
            <a:endParaRPr lang="en-GB" altLang="sr-Latn-RS" b="1" i="1" dirty="0">
              <a:cs typeface="Times New Roman" pitchFamily="18" charset="0"/>
            </a:endParaRPr>
          </a:p>
          <a:p>
            <a:pPr eaLnBrk="1" hangingPunct="1">
              <a:lnSpc>
                <a:spcPct val="80000"/>
              </a:lnSpc>
              <a:spcBef>
                <a:spcPts val="600"/>
              </a:spcBef>
              <a:spcAft>
                <a:spcPts val="1200"/>
              </a:spcAft>
            </a:pPr>
            <a:r>
              <a:rPr lang="pt-PT" sz="2800" i="1">
                <a:cs typeface="Times New Roman" pitchFamily="18" charset="0"/>
              </a:rPr>
              <a:t>Obrigação de criar um ponto de contacto disponível 24 horas por dia, 7 dias por semana</a:t>
            </a:r>
          </a:p>
          <a:p>
            <a:pPr eaLnBrk="1" hangingPunct="1">
              <a:lnSpc>
                <a:spcPct val="80000"/>
              </a:lnSpc>
              <a:spcBef>
                <a:spcPts val="600"/>
              </a:spcBef>
              <a:spcAft>
                <a:spcPts val="1200"/>
              </a:spcAft>
            </a:pPr>
            <a:r>
              <a:rPr lang="pt-PT" sz="2800" i="1">
                <a:cs typeface="Times New Roman" pitchFamily="18" charset="0"/>
              </a:rPr>
              <a:t>Objetivos gerais destes pontos de contacto</a:t>
            </a:r>
          </a:p>
          <a:p>
            <a:pPr lvl="1" eaLnBrk="1" hangingPunct="1">
              <a:lnSpc>
                <a:spcPct val="80000"/>
              </a:lnSpc>
              <a:spcBef>
                <a:spcPts val="600"/>
              </a:spcBef>
              <a:spcAft>
                <a:spcPts val="600"/>
              </a:spcAft>
            </a:pPr>
            <a:r>
              <a:rPr lang="pt-PT" sz="2400" i="1">
                <a:cs typeface="Times New Roman" pitchFamily="18" charset="0"/>
              </a:rPr>
              <a:t>para facilitar a cooperação internacional</a:t>
            </a:r>
          </a:p>
          <a:p>
            <a:pPr lvl="1" eaLnBrk="1" hangingPunct="1">
              <a:lnSpc>
                <a:spcPct val="80000"/>
              </a:lnSpc>
              <a:spcBef>
                <a:spcPts val="600"/>
              </a:spcBef>
              <a:spcAft>
                <a:spcPts val="600"/>
              </a:spcAft>
            </a:pPr>
            <a:r>
              <a:rPr lang="pt-PT" sz="2400" i="1">
                <a:cs typeface="Times New Roman" pitchFamily="18" charset="0"/>
              </a:rPr>
              <a:t>dar aconselhamento técnico a outros pontos de contacto</a:t>
            </a:r>
          </a:p>
          <a:p>
            <a:pPr lvl="1" eaLnBrk="1" hangingPunct="1">
              <a:lnSpc>
                <a:spcPct val="80000"/>
              </a:lnSpc>
              <a:spcBef>
                <a:spcPts val="600"/>
              </a:spcBef>
              <a:spcAft>
                <a:spcPts val="600"/>
              </a:spcAft>
            </a:pPr>
            <a:r>
              <a:rPr lang="pt-PT" sz="2400" i="1">
                <a:cs typeface="Times New Roman" pitchFamily="18" charset="0"/>
              </a:rPr>
              <a:t>ativar o mecanismo adequado para a preservação acelerada de dados</a:t>
            </a:r>
          </a:p>
          <a:p>
            <a:pPr lvl="1" eaLnBrk="1" hangingPunct="1">
              <a:lnSpc>
                <a:spcPct val="80000"/>
              </a:lnSpc>
              <a:spcBef>
                <a:spcPts val="600"/>
              </a:spcBef>
              <a:spcAft>
                <a:spcPts val="600"/>
              </a:spcAft>
            </a:pPr>
            <a:r>
              <a:rPr lang="pt-PT" sz="2400" i="1">
                <a:cs typeface="Times New Roman" pitchFamily="18" charset="0"/>
              </a:rPr>
              <a:t>recolha urgente de provas</a:t>
            </a:r>
          </a:p>
          <a:p>
            <a:pPr lvl="1" eaLnBrk="1" hangingPunct="1">
              <a:lnSpc>
                <a:spcPct val="80000"/>
              </a:lnSpc>
              <a:spcBef>
                <a:spcPts val="600"/>
              </a:spcBef>
              <a:spcAft>
                <a:spcPts val="600"/>
              </a:spcAft>
            </a:pPr>
            <a:r>
              <a:rPr lang="pt-PT" sz="2400" i="1">
                <a:cs typeface="Times New Roman" pitchFamily="18" charset="0"/>
              </a:rPr>
              <a:t>identificação e descoberta de suspeitos</a:t>
            </a:r>
          </a:p>
          <a:p>
            <a:pPr algn="ctr" eaLnBrk="1" hangingPunct="1">
              <a:lnSpc>
                <a:spcPct val="80000"/>
              </a:lnSpc>
              <a:buFont typeface="Arial" charset="0"/>
              <a:buNone/>
            </a:pPr>
            <a:endParaRPr lang="en-GB" altLang="sr-Latn-RS" b="1" i="1" dirty="0">
              <a:cs typeface="Times New Roman" pitchFamily="18" charset="0"/>
            </a:endParaRPr>
          </a:p>
        </p:txBody>
      </p:sp>
    </p:spTree>
    <p:extLst>
      <p:ext uri="{BB962C8B-B14F-4D97-AF65-F5344CB8AC3E}">
        <p14:creationId xmlns:p14="http://schemas.microsoft.com/office/powerpoint/2010/main" val="365543885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ea typeface="ＭＳ Ｐゴシック" charset="0"/>
                <a:cs typeface="ＭＳ Ｐゴシック" charset="0"/>
              </a:rPr>
              <a:t>Artigo 35 – </a:t>
            </a:r>
            <a:r>
              <a:rPr lang="pt-PT" sz="3600" b="1">
                <a:solidFill>
                  <a:prstClr val="black"/>
                </a:solidFill>
                <a:ea typeface="ＭＳ Ｐゴシック" charset="0"/>
                <a:cs typeface="Times New Roman" charset="0"/>
              </a:rPr>
              <a:t>Rede 24/7</a:t>
            </a:r>
          </a:p>
        </p:txBody>
      </p:sp>
      <p:sp>
        <p:nvSpPr>
          <p:cNvPr id="3" name="Content Placeholder 2"/>
          <p:cNvSpPr>
            <a:spLocks noGrp="1"/>
          </p:cNvSpPr>
          <p:nvPr>
            <p:ph idx="1"/>
          </p:nvPr>
        </p:nvSpPr>
        <p:spPr>
          <a:xfrm>
            <a:off x="457200" y="1586454"/>
            <a:ext cx="8229600" cy="4525963"/>
          </a:xfrm>
        </p:spPr>
        <p:txBody>
          <a:bodyPr/>
          <a:lstStyle/>
          <a:p>
            <a:pPr marL="457200" indent="-457200" algn="just">
              <a:spcBef>
                <a:spcPts val="0"/>
              </a:spcBef>
              <a:spcAft>
                <a:spcPts val="0"/>
              </a:spcAft>
              <a:buFont typeface="+mj-lt"/>
              <a:buAutoNum type="arabicPeriod"/>
            </a:pPr>
            <a:r>
              <a:rPr lang="pt-PT" sz="2400"/>
              <a:t>Cada Parte designará um ponto de contacto disponível 24 horas por dia, sete dias por semana, a fim de assegurar a prestação de assistência imediata para fins de investigações ou procedimentos relativos a infrações penais relacionadas com sistemas e dados informáticos, ou para a recolha de provas em forma eletrónica de uma infração penal. Tal assistência irá incluir a facilitação, ou, se permitido pela sua lei e prática interna, a execução direta das seguintes medidas:</a:t>
            </a:r>
          </a:p>
          <a:p>
            <a:pPr marL="857250" lvl="1" indent="-457200" algn="just">
              <a:spcBef>
                <a:spcPts val="0"/>
              </a:spcBef>
              <a:spcAft>
                <a:spcPts val="0"/>
              </a:spcAft>
              <a:buFont typeface="+mj-lt"/>
              <a:buAutoNum type="alphaLcParenR"/>
            </a:pPr>
            <a:r>
              <a:rPr lang="pt-PT" sz="2000"/>
              <a:t>a prestação de aconselhamento técnico;</a:t>
            </a:r>
          </a:p>
          <a:p>
            <a:pPr marL="857250" lvl="1" indent="-457200" algn="just">
              <a:spcBef>
                <a:spcPts val="0"/>
              </a:spcBef>
              <a:spcAft>
                <a:spcPts val="0"/>
              </a:spcAft>
              <a:buFont typeface="+mj-lt"/>
              <a:buAutoNum type="alphaLcParenR"/>
            </a:pPr>
            <a:r>
              <a:rPr lang="pt-PT" sz="2000"/>
              <a:t>a preservação dos dados nos termos dos Artigos 29 e 30;</a:t>
            </a:r>
          </a:p>
          <a:p>
            <a:pPr marL="857250" lvl="1" indent="-457200" algn="just">
              <a:spcBef>
                <a:spcPts val="0"/>
              </a:spcBef>
              <a:spcAft>
                <a:spcPts val="0"/>
              </a:spcAft>
              <a:buFont typeface="+mj-lt"/>
              <a:buAutoNum type="alphaLcParenR"/>
            </a:pPr>
            <a:r>
              <a:rPr lang="pt-PT" sz="2000"/>
              <a:t>a recolha de provas, a prestação de informações jurídicas e a localização de suspeitos</a:t>
            </a:r>
          </a:p>
        </p:txBody>
      </p:sp>
      <p:sp>
        <p:nvSpPr>
          <p:cNvPr id="4" name="Slide Number Placeholder 3"/>
          <p:cNvSpPr>
            <a:spLocks noGrp="1"/>
          </p:cNvSpPr>
          <p:nvPr>
            <p:ph type="sldNum" sz="quarter" idx="12"/>
          </p:nvPr>
        </p:nvSpPr>
        <p:spPr/>
        <p:txBody>
          <a:bodyPr/>
          <a:lstStyle/>
          <a:p>
            <a:pPr>
              <a:defRPr/>
            </a:pPr>
            <a:r>
              <a:rPr lang="pt-PT"/>
              <a:t>!</a:t>
            </a:r>
            <a:fld id="{0E62E50F-F83A-42AC-8BE7-462956D58F63}" type="slidenum">
              <a:rPr lang="en-US" smtClean="0"/>
              <a:pPr>
                <a:defRPr/>
              </a:pPr>
              <a:t>92</a:t>
            </a:fld>
            <a:endParaRPr lang="en-US"/>
          </a:p>
        </p:txBody>
      </p:sp>
    </p:spTree>
    <p:extLst>
      <p:ext uri="{BB962C8B-B14F-4D97-AF65-F5344CB8AC3E}">
        <p14:creationId xmlns:p14="http://schemas.microsoft.com/office/powerpoint/2010/main" val="141640536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ea typeface="ＭＳ Ｐゴシック" charset="0"/>
                <a:cs typeface="ＭＳ Ｐゴシック" charset="0"/>
              </a:rPr>
              <a:t>Artigo 35 – </a:t>
            </a:r>
            <a:r>
              <a:rPr lang="pt-PT" sz="3600" b="1">
                <a:solidFill>
                  <a:prstClr val="black"/>
                </a:solidFill>
                <a:ea typeface="ＭＳ Ｐゴシック" charset="0"/>
                <a:cs typeface="Times New Roman" charset="0"/>
              </a:rPr>
              <a:t>Rede 24/7</a:t>
            </a:r>
          </a:p>
        </p:txBody>
      </p:sp>
      <p:sp>
        <p:nvSpPr>
          <p:cNvPr id="3" name="Content Placeholder 2"/>
          <p:cNvSpPr>
            <a:spLocks noGrp="1"/>
          </p:cNvSpPr>
          <p:nvPr>
            <p:ph idx="1"/>
          </p:nvPr>
        </p:nvSpPr>
        <p:spPr>
          <a:xfrm>
            <a:off x="457200" y="1558318"/>
            <a:ext cx="8229600" cy="4525963"/>
          </a:xfrm>
        </p:spPr>
        <p:txBody>
          <a:bodyPr/>
          <a:lstStyle/>
          <a:p>
            <a:pPr marL="514350" indent="-514350" algn="just">
              <a:buFont typeface="+mj-lt"/>
              <a:buAutoNum type="arabicPeriod" startAt="2"/>
            </a:pPr>
            <a:r>
              <a:rPr lang="pt-PT" sz="2400" b="1"/>
              <a:t>A)</a:t>
            </a:r>
            <a:r>
              <a:rPr lang="pt-PT" sz="2400"/>
              <a:t>	Um ponto de contacto da Parte deve ter a capacidade de realizar comunicações com o ponto 	de contacto de outra Parte numa base acelerada.</a:t>
            </a:r>
          </a:p>
          <a:p>
            <a:pPr marL="0" indent="0" algn="just">
              <a:buNone/>
            </a:pPr>
            <a:r>
              <a:rPr lang="pt-PT" sz="2400"/>
              <a:t>	</a:t>
            </a:r>
            <a:r>
              <a:rPr lang="pt-PT" sz="2400" b="1"/>
              <a:t>B)</a:t>
            </a:r>
            <a:r>
              <a:rPr lang="pt-PT" sz="2400"/>
              <a:t>	Se o ponto de contacto concebido por uma Parte não fizer parte 	da autoridade dessa Parte ou autoridades responsáveis pela 	assistência mútua internacional ou extradição, o ponto de 	contacto deve garantir que é capaz de coordenar com tal 	autoridade ou autoridades numa base acelerada.</a:t>
            </a:r>
          </a:p>
          <a:p>
            <a:pPr marL="514350" indent="-514350" algn="just">
              <a:buFont typeface="+mj-lt"/>
              <a:buAutoNum type="arabicPeriod" startAt="3"/>
            </a:pPr>
            <a:endParaRPr lang="en-US" sz="2400" dirty="0"/>
          </a:p>
          <a:p>
            <a:pPr marL="514350" indent="-514350" algn="just">
              <a:buFont typeface="+mj-lt"/>
              <a:buAutoNum type="arabicPeriod" startAt="3"/>
            </a:pPr>
            <a:r>
              <a:rPr lang="pt-PT" sz="2400"/>
              <a:t>Cada Parte deverá assegurar que o pessoal formado e equipado está disponível, a fim de facilitar a operação da rede.</a:t>
            </a:r>
          </a:p>
        </p:txBody>
      </p:sp>
      <p:sp>
        <p:nvSpPr>
          <p:cNvPr id="4" name="Slide Number Placeholder 3"/>
          <p:cNvSpPr>
            <a:spLocks noGrp="1"/>
          </p:cNvSpPr>
          <p:nvPr>
            <p:ph type="sldNum" sz="quarter" idx="12"/>
          </p:nvPr>
        </p:nvSpPr>
        <p:spPr/>
        <p:txBody>
          <a:bodyPr/>
          <a:lstStyle/>
          <a:p>
            <a:pPr>
              <a:defRPr/>
            </a:pPr>
            <a:r>
              <a:rPr lang="pt-PT"/>
              <a:t>!</a:t>
            </a:r>
            <a:fld id="{0E62E50F-F83A-42AC-8BE7-462956D58F63}" type="slidenum">
              <a:rPr lang="en-US" smtClean="0"/>
              <a:pPr>
                <a:defRPr/>
              </a:pPr>
              <a:t>93</a:t>
            </a:fld>
            <a:endParaRPr lang="en-US"/>
          </a:p>
        </p:txBody>
      </p:sp>
    </p:spTree>
    <p:extLst>
      <p:ext uri="{BB962C8B-B14F-4D97-AF65-F5344CB8AC3E}">
        <p14:creationId xmlns:p14="http://schemas.microsoft.com/office/powerpoint/2010/main" val="222890333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descr="Retângulo: Clique para editar os estilos de texto principais Segundo nível Terceiro nível Quarto nível Quinto nível"/>
          <p:cNvSpPr>
            <a:spLocks noGrp="1" noChangeArrowheads="1"/>
          </p:cNvSpPr>
          <p:nvPr>
            <p:ph type="body" idx="4294967295"/>
          </p:nvPr>
        </p:nvSpPr>
        <p:spPr>
          <a:xfrm>
            <a:off x="309490" y="1599593"/>
            <a:ext cx="8651629" cy="4897437"/>
          </a:xfrm>
        </p:spPr>
        <p:txBody>
          <a:bodyPr/>
          <a:lstStyle/>
          <a:p>
            <a:pPr marL="269875" indent="-269875">
              <a:spcBef>
                <a:spcPts val="600"/>
              </a:spcBef>
              <a:spcAft>
                <a:spcPts val="1200"/>
              </a:spcAft>
              <a:defRPr/>
            </a:pPr>
            <a:r>
              <a:rPr lang="pt-PT" sz="2400" dirty="0"/>
              <a:t>Rede operacional de especialistas em criminalidade de alta tecnologia </a:t>
            </a:r>
          </a:p>
          <a:p>
            <a:pPr marL="269875" indent="-269875">
              <a:spcBef>
                <a:spcPts val="600"/>
              </a:spcBef>
              <a:spcAft>
                <a:spcPts val="1200"/>
              </a:spcAft>
              <a:defRPr/>
            </a:pPr>
            <a:r>
              <a:rPr lang="pt-PT" sz="2400" dirty="0"/>
              <a:t>Fornecer ajuda e cooperação muito rapidamente, mesmo que uma solicitação formal de cooperação deva seguir esse caminho informal.</a:t>
            </a:r>
          </a:p>
          <a:p>
            <a:pPr marL="269875" indent="-269875">
              <a:spcBef>
                <a:spcPts val="600"/>
              </a:spcBef>
              <a:spcAft>
                <a:spcPts val="1200"/>
              </a:spcAft>
              <a:defRPr/>
            </a:pPr>
            <a:r>
              <a:rPr lang="pt-PT" sz="2400" dirty="0"/>
              <a:t>Um único ponto de contacto para cada país, disponível 24 horas por dia, 7 dias por semana</a:t>
            </a:r>
          </a:p>
          <a:p>
            <a:pPr marL="269875" indent="-269875">
              <a:spcBef>
                <a:spcPts val="600"/>
              </a:spcBef>
              <a:spcAft>
                <a:spcPts val="1200"/>
              </a:spcAft>
              <a:defRPr/>
            </a:pPr>
            <a:r>
              <a:rPr lang="pt-PT" sz="2400" dirty="0"/>
              <a:t>Comunicações diretas entre pontos</a:t>
            </a:r>
          </a:p>
          <a:p>
            <a:pPr marL="269875" indent="-269875">
              <a:spcBef>
                <a:spcPts val="600"/>
              </a:spcBef>
              <a:spcAft>
                <a:spcPts val="1200"/>
              </a:spcAft>
              <a:defRPr/>
            </a:pPr>
            <a:r>
              <a:rPr lang="pt-PT" sz="2400" dirty="0"/>
              <a:t>Planeado principalmente para fornecer a possibilidade de preservar imediatamente dados de tráfego e outros dados armazenados em todo o mundo</a:t>
            </a:r>
          </a:p>
        </p:txBody>
      </p:sp>
      <p:sp>
        <p:nvSpPr>
          <p:cNvPr id="3" name="Title 1"/>
          <p:cNvSpPr>
            <a:spLocks noGrp="1"/>
          </p:cNvSpPr>
          <p:nvPr>
            <p:ph type="title" idx="4294967295"/>
          </p:nvPr>
        </p:nvSpPr>
        <p:spPr>
          <a:xfrm>
            <a:off x="457200" y="274638"/>
            <a:ext cx="8229600" cy="977900"/>
          </a:xfrm>
        </p:spPr>
        <p:txBody>
          <a:bodyPr/>
          <a:lstStyle/>
          <a:p>
            <a:pPr>
              <a:lnSpc>
                <a:spcPct val="90000"/>
              </a:lnSpc>
              <a:defRPr/>
            </a:pPr>
            <a:r>
              <a:rPr lang="pt-PT" sz="3500" b="1"/>
              <a:t>Artigo 35</a:t>
            </a:r>
          </a:p>
          <a:p>
            <a:pPr>
              <a:lnSpc>
                <a:spcPct val="90000"/>
              </a:lnSpc>
              <a:defRPr/>
            </a:pPr>
            <a:r>
              <a:rPr lang="pt-PT" sz="3500" b="1"/>
              <a:t>Pontos de contacto 24/7</a:t>
            </a:r>
          </a:p>
        </p:txBody>
      </p:sp>
      <p:sp>
        <p:nvSpPr>
          <p:cNvPr id="2" name="Slide Number Placeholder 1"/>
          <p:cNvSpPr>
            <a:spLocks noGrp="1"/>
          </p:cNvSpPr>
          <p:nvPr>
            <p:ph type="sldNum" sz="quarter" idx="12"/>
          </p:nvPr>
        </p:nvSpPr>
        <p:spPr/>
        <p:txBody>
          <a:bodyPr/>
          <a:lstStyle/>
          <a:p>
            <a:pPr>
              <a:defRPr/>
            </a:pPr>
            <a:r>
              <a:rPr lang="pt-PT"/>
              <a:t>!</a:t>
            </a:r>
            <a:fld id="{0E1F2CE5-82EE-4D86-A1BA-A62E2F853B8E}" type="slidenum">
              <a:rPr lang="en-US" smtClean="0"/>
              <a:pPr>
                <a:defRPr/>
              </a:pPr>
              <a:t>94</a:t>
            </a:fld>
            <a:endParaRPr lang="en-US"/>
          </a:p>
        </p:txBody>
      </p:sp>
    </p:spTree>
    <p:extLst>
      <p:ext uri="{BB962C8B-B14F-4D97-AF65-F5344CB8AC3E}">
        <p14:creationId xmlns:p14="http://schemas.microsoft.com/office/powerpoint/2010/main" val="3300178584"/>
      </p:ext>
    </p:extLst>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descr="Retângulo: Clique para editar os estilos de texto principais Segundo nível Terceiro nível Quarto nível Quinto nível"/>
          <p:cNvSpPr>
            <a:spLocks noGrp="1" noChangeArrowheads="1"/>
          </p:cNvSpPr>
          <p:nvPr>
            <p:ph type="body" idx="1"/>
          </p:nvPr>
        </p:nvSpPr>
        <p:spPr>
          <a:xfrm>
            <a:off x="457200" y="1617785"/>
            <a:ext cx="8229600" cy="4506790"/>
          </a:xfrm>
        </p:spPr>
        <p:txBody>
          <a:bodyPr/>
          <a:lstStyle/>
          <a:p>
            <a:pPr marL="269875" indent="-269875"/>
            <a:r>
              <a:rPr lang="pt-PT"/>
              <a:t>A maioria dos pontos de contacto são pontos de contacto da polícia</a:t>
            </a:r>
          </a:p>
          <a:p>
            <a:pPr marL="269875" indent="-269875"/>
            <a:r>
              <a:rPr lang="pt-PT"/>
              <a:t>Alguns deles são pontos de contacto do Ministério Público</a:t>
            </a:r>
          </a:p>
          <a:p>
            <a:pPr marL="269875" indent="-269875"/>
            <a:r>
              <a:rPr lang="pt-PT"/>
              <a:t>A Convenção de Budapeste forneceu uma base legal para a rede 24/7 dos pontos de contacto, que são reconhecidos como uma das ferramentas mais úteis em matéria de cooperação internacional.</a:t>
            </a:r>
          </a:p>
        </p:txBody>
      </p:sp>
      <p:sp>
        <p:nvSpPr>
          <p:cNvPr id="3" name="Title 1"/>
          <p:cNvSpPr>
            <a:spLocks noGrp="1"/>
          </p:cNvSpPr>
          <p:nvPr>
            <p:ph type="title"/>
          </p:nvPr>
        </p:nvSpPr>
        <p:spPr>
          <a:xfrm>
            <a:off x="457200" y="274638"/>
            <a:ext cx="8229600" cy="977900"/>
          </a:xfrm>
        </p:spPr>
        <p:txBody>
          <a:bodyPr/>
          <a:lstStyle/>
          <a:p>
            <a:pPr>
              <a:lnSpc>
                <a:spcPct val="90000"/>
              </a:lnSpc>
              <a:defRPr/>
            </a:pPr>
            <a:r>
              <a:rPr lang="pt-PT" b="1">
                <a:ea typeface="ＭＳ Ｐゴシック" charset="0"/>
                <a:cs typeface="ＭＳ Ｐゴシック" charset="0"/>
              </a:rPr>
              <a:t>Pontos de contacto 24/7</a:t>
            </a:r>
          </a:p>
        </p:txBody>
      </p:sp>
      <p:sp>
        <p:nvSpPr>
          <p:cNvPr id="2" name="Slide Number Placeholder 1"/>
          <p:cNvSpPr>
            <a:spLocks noGrp="1"/>
          </p:cNvSpPr>
          <p:nvPr>
            <p:ph type="sldNum" sz="quarter" idx="12"/>
          </p:nvPr>
        </p:nvSpPr>
        <p:spPr/>
        <p:txBody>
          <a:bodyPr/>
          <a:lstStyle/>
          <a:p>
            <a:pPr>
              <a:defRPr/>
            </a:pPr>
            <a:r>
              <a:rPr lang="pt-PT"/>
              <a:t>!</a:t>
            </a:r>
            <a:fld id="{0E62E50F-F83A-42AC-8BE7-462956D58F63}" type="slidenum">
              <a:rPr lang="en-US" smtClean="0"/>
              <a:pPr>
                <a:defRPr/>
              </a:pPr>
              <a:t>95</a:t>
            </a:fld>
            <a:endParaRPr lang="en-US"/>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Clip Art de Marcas de pergunta">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96</a:t>
            </a:fld>
            <a:endParaRPr lang="en-US"/>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defRPr/>
            </a:pPr>
            <a:r>
              <a:rPr lang="pt-PT" sz="3600" b="1">
                <a:ea typeface="ＭＳ Ｐゴシック" charset="0"/>
                <a:cs typeface="ＭＳ Ｐゴシック" charset="0"/>
              </a:rPr>
              <a:t>Parte Cinco</a:t>
            </a:r>
            <a:br>
              <a:rPr lang="pt-PT" sz="3600" b="1">
                <a:ea typeface="ＭＳ Ｐゴシック" charset="0"/>
                <a:cs typeface="ＭＳ Ｐゴシック" charset="0"/>
              </a:rPr>
            </a:br>
            <a:r>
              <a:rPr lang="pt-PT" sz="3600" b="1"/>
              <a:t>Algumas questões práticas relacionadas com as investigações internacionais sobre cibercrime</a:t>
            </a:r>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0E62E50F-F83A-42AC-8BE7-462956D58F63}" type="slidenum">
              <a:rPr lang="en-US" smtClean="0"/>
              <a:pPr>
                <a:defRPr/>
              </a:pPr>
              <a:t>97</a:t>
            </a:fld>
            <a:endParaRPr lang="en-US"/>
          </a:p>
        </p:txBody>
      </p:sp>
    </p:spTree>
    <p:extLst>
      <p:ext uri="{BB962C8B-B14F-4D97-AF65-F5344CB8AC3E}">
        <p14:creationId xmlns:p14="http://schemas.microsoft.com/office/powerpoint/2010/main" val="238228589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0482" name="Marcador de Posição de Conteúdo 2"/>
          <p:cNvSpPr>
            <a:spLocks noGrp="1"/>
          </p:cNvSpPr>
          <p:nvPr>
            <p:ph idx="1"/>
          </p:nvPr>
        </p:nvSpPr>
        <p:spPr>
          <a:xfrm>
            <a:off x="457200" y="1871005"/>
            <a:ext cx="8229600" cy="4353634"/>
          </a:xfrm>
        </p:spPr>
        <p:txBody>
          <a:bodyPr/>
          <a:lstStyle/>
          <a:p>
            <a:r>
              <a:rPr lang="pt-PT" sz="2400"/>
              <a:t>O </a:t>
            </a:r>
            <a:r>
              <a:rPr lang="pt-PT" sz="2400" b="1"/>
              <a:t>nível de conhecimento e experiência dos policias</a:t>
            </a:r>
            <a:r>
              <a:rPr lang="pt-PT" sz="2400"/>
              <a:t> e promotores ao comunicar e apresentar queixas pode ser de importância crucial para a compreensão adequada do caso e para as ações oportunas e adequadas a serem tomadas a fim de preservar e obter provas. </a:t>
            </a:r>
          </a:p>
          <a:p>
            <a:endParaRPr lang="en-GB" sz="2400" dirty="0"/>
          </a:p>
          <a:p>
            <a:r>
              <a:rPr lang="pt-PT" sz="2400"/>
              <a:t>Os policias e promotores podem precisar de buscar assistência adicional quando necessário, tanto de dentro da casa quanto de fora, incluindo cooperação e contribuição da vítima que naturalmente terá interesse em resolver o caso.</a:t>
            </a:r>
          </a:p>
          <a:p>
            <a:endParaRPr lang="en-GB" dirty="0"/>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98</a:t>
            </a:fld>
            <a:endParaRPr lang="en-US"/>
          </a:p>
        </p:txBody>
      </p:sp>
    </p:spTree>
    <p:extLst>
      <p:ext uri="{BB962C8B-B14F-4D97-AF65-F5344CB8AC3E}">
        <p14:creationId xmlns:p14="http://schemas.microsoft.com/office/powerpoint/2010/main" val="233313428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ítulo 1"/>
          <p:cNvSpPr>
            <a:spLocks noGrp="1"/>
          </p:cNvSpPr>
          <p:nvPr>
            <p:ph type="title"/>
          </p:nvPr>
        </p:nvSpPr>
        <p:spPr/>
        <p:txBody>
          <a:bodyPr/>
          <a:lstStyle/>
          <a:p>
            <a:r>
              <a:rPr lang="pt-PT" sz="3200" b="1"/>
              <a:t>Algumas questões práticas relacionadas com as investigações internacionais sobre cibercrime</a:t>
            </a:r>
          </a:p>
        </p:txBody>
      </p:sp>
      <p:sp>
        <p:nvSpPr>
          <p:cNvPr id="21506" name="Marcador de Posição de Conteúdo 2"/>
          <p:cNvSpPr>
            <a:spLocks noGrp="1"/>
          </p:cNvSpPr>
          <p:nvPr>
            <p:ph idx="1"/>
          </p:nvPr>
        </p:nvSpPr>
        <p:spPr>
          <a:xfrm>
            <a:off x="457200" y="1825288"/>
            <a:ext cx="8229600" cy="4525963"/>
          </a:xfrm>
        </p:spPr>
        <p:txBody>
          <a:bodyPr/>
          <a:lstStyle/>
          <a:p>
            <a:pPr>
              <a:spcBef>
                <a:spcPts val="600"/>
              </a:spcBef>
              <a:spcAft>
                <a:spcPts val="1200"/>
              </a:spcAft>
            </a:pPr>
            <a:r>
              <a:rPr lang="pt-PT" sz="2400"/>
              <a:t>Especificar o </a:t>
            </a:r>
            <a:r>
              <a:rPr lang="pt-PT" sz="2400" b="1"/>
              <a:t>instrumento legal utilizado para procurar assistência</a:t>
            </a:r>
            <a:r>
              <a:rPr lang="pt-PT" sz="2400"/>
              <a:t> - tratado, convenção ou outro instrumento de cooperação.</a:t>
            </a:r>
          </a:p>
          <a:p>
            <a:pPr>
              <a:spcBef>
                <a:spcPts val="600"/>
              </a:spcBef>
              <a:spcAft>
                <a:spcPts val="1200"/>
              </a:spcAft>
            </a:pPr>
            <a:r>
              <a:rPr lang="pt-PT" sz="2400" b="1"/>
              <a:t>Identificar claramente quem está a conduzir a investigação/processo</a:t>
            </a:r>
            <a:r>
              <a:rPr lang="pt-PT" sz="2400"/>
              <a:t>. Fornecer todos os detalhes de contacto necessários e os meios preferidos de comunicação. </a:t>
            </a:r>
          </a:p>
          <a:p>
            <a:pPr>
              <a:spcBef>
                <a:spcPts val="600"/>
              </a:spcBef>
              <a:spcAft>
                <a:spcPts val="1200"/>
              </a:spcAft>
            </a:pPr>
            <a:r>
              <a:rPr lang="pt-PT" sz="2400" b="1"/>
              <a:t>Resumir o caso</a:t>
            </a:r>
            <a:r>
              <a:rPr lang="pt-PT" sz="2400"/>
              <a:t> - fornecer um esboço detalhado do caso ou processo sob investigação, incluindo um resumo das provas que apoiam a investigação/processo. Explicar o raciocínio por detrás das provas e ações sob pesquisa em relação à investigação a decorrer. </a:t>
            </a:r>
          </a:p>
        </p:txBody>
      </p:sp>
      <p:sp>
        <p:nvSpPr>
          <p:cNvPr id="2" name="Slide Number Placeholder 1"/>
          <p:cNvSpPr>
            <a:spLocks noGrp="1"/>
          </p:cNvSpPr>
          <p:nvPr>
            <p:ph type="sldNum" sz="quarter" idx="12"/>
          </p:nvPr>
        </p:nvSpPr>
        <p:spPr/>
        <p:txBody>
          <a:bodyPr/>
          <a:lstStyle/>
          <a:p>
            <a:pPr>
              <a:defRPr/>
            </a:pPr>
            <a:fld id="{0E62E50F-F83A-42AC-8BE7-462956D58F63}" type="slidenum">
              <a:rPr lang="en-US" smtClean="0"/>
              <a:pPr>
                <a:defRPr/>
              </a:pPr>
              <a:t>99</a:t>
            </a:fld>
            <a:endParaRPr lang="en-US"/>
          </a:p>
        </p:txBody>
      </p:sp>
    </p:spTree>
    <p:extLst>
      <p:ext uri="{BB962C8B-B14F-4D97-AF65-F5344CB8AC3E}">
        <p14:creationId xmlns:p14="http://schemas.microsoft.com/office/powerpoint/2010/main" val="3979566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8018</TotalTime>
  <Words>15042</Words>
  <Application>Microsoft Office PowerPoint</Application>
  <PresentationFormat>On-screen Show (4:3)</PresentationFormat>
  <Paragraphs>1410</Paragraphs>
  <Slides>117</Slides>
  <Notes>104</Notes>
  <HiddenSlides>0</HiddenSlides>
  <MMClips>0</MMClips>
  <ScaleCrop>false</ScaleCrop>
  <HeadingPairs>
    <vt:vector size="4" baseType="variant">
      <vt:variant>
        <vt:lpstr>Theme</vt:lpstr>
      </vt:variant>
      <vt:variant>
        <vt:i4>1</vt:i4>
      </vt:variant>
      <vt:variant>
        <vt:lpstr>Slide Titles</vt:lpstr>
      </vt:variant>
      <vt:variant>
        <vt:i4>117</vt:i4>
      </vt:variant>
    </vt:vector>
  </HeadingPairs>
  <TitlesOfParts>
    <vt:vector size="118" baseType="lpstr">
      <vt:lpstr>Office Theme</vt:lpstr>
      <vt:lpstr>Formação de Introdução sobre Cibercrime para Juízes e Procuradores</vt:lpstr>
      <vt:lpstr>Programa</vt:lpstr>
      <vt:lpstr>Objetivos da sessão</vt:lpstr>
      <vt:lpstr>Parte Um A dimensão internacional do cibercrime</vt:lpstr>
      <vt:lpstr>Introdução</vt:lpstr>
      <vt:lpstr>Introdução</vt:lpstr>
      <vt:lpstr>Questões "difíceis"</vt:lpstr>
      <vt:lpstr>PowerPoint Presentation</vt:lpstr>
      <vt:lpstr>Parte Dois Respostas internacionais ao cibercrime</vt:lpstr>
      <vt:lpstr>PowerPoint Presentation</vt:lpstr>
      <vt:lpstr>INTERPOL</vt:lpstr>
      <vt:lpstr>INTERPOL I-24/7</vt:lpstr>
      <vt:lpstr>INTERPOL I-24/7</vt:lpstr>
      <vt:lpstr>União Europeia</vt:lpstr>
      <vt:lpstr>Rede de pontos de contacto permanentes da União Europeia</vt:lpstr>
      <vt:lpstr>Europol</vt:lpstr>
      <vt:lpstr>Eurojust</vt:lpstr>
      <vt:lpstr>Rede Judiciária Europeia em Matéria Penal</vt:lpstr>
      <vt:lpstr>Concelho Europeu</vt:lpstr>
      <vt:lpstr>Assembleia Geral das Nações Unidas</vt:lpstr>
      <vt:lpstr>Subgrupo de crimes de alta tecnologia do G8</vt:lpstr>
      <vt:lpstr>OSCE</vt:lpstr>
      <vt:lpstr>União Africana</vt:lpstr>
      <vt:lpstr>Commonwealth</vt:lpstr>
      <vt:lpstr>Tratados de Assistência Jurídica Mútua</vt:lpstr>
      <vt:lpstr>Leis de Assistência Jurídica Mútua</vt:lpstr>
      <vt:lpstr>Iniciativas privadas</vt:lpstr>
      <vt:lpstr>PowerPoint Presentation</vt:lpstr>
      <vt:lpstr>Parte Três Respostas internacionais ao cibercrime - "Convenção de Budapeste sobre Cibercrime"</vt:lpstr>
      <vt:lpstr>A Convenção de "Budapeste" sobre Cibercriminalidade do Conselho Europeu</vt:lpstr>
      <vt:lpstr>Convenção de Budapeste sobre Cibercrime</vt:lpstr>
      <vt:lpstr>Convenção de Budapeste sobre Cibercrime</vt:lpstr>
      <vt:lpstr>Convenção de Budapeste sobre Cibercrime</vt:lpstr>
      <vt:lpstr>PowerPoint Presentation</vt:lpstr>
      <vt:lpstr>Parte Quatro Convenção de Budapeste "Ferramentas de cooperação internacional" </vt:lpstr>
      <vt:lpstr>PowerPoint Presentation</vt:lpstr>
      <vt:lpstr>Artigo 26.º Informações espontâneas</vt:lpstr>
      <vt:lpstr>Artigo 26.º Informações espontâneas</vt:lpstr>
      <vt:lpstr>Artigo 26.º Informações espontâneas</vt:lpstr>
      <vt:lpstr>Encaminhar informações obtidas nas suas próprias investigações </vt:lpstr>
      <vt:lpstr>Artigo 26.º Informações espontâneas</vt:lpstr>
      <vt:lpstr>Confidencialidade e outras condições</vt:lpstr>
      <vt:lpstr>PowerPoint Presentation</vt:lpstr>
      <vt:lpstr>Artigo 29</vt:lpstr>
      <vt:lpstr>Artigo 29 Preservação acelerada de dados informáticos armazenados</vt:lpstr>
      <vt:lpstr>Artigo 29 Preservação acelerada de dados informáticos armazenados</vt:lpstr>
      <vt:lpstr>Artigo 29 Preservação acelerada de dados informáticos armazenados</vt:lpstr>
      <vt:lpstr>Artigo 29 Preservação acelerada de dados informáticos armazenados</vt:lpstr>
      <vt:lpstr>Artigo 29 Preservação acelerada de dados informáticos armazenados</vt:lpstr>
      <vt:lpstr>Artigo 29 Preservação acelerada de dados informáticos armazenados</vt:lpstr>
      <vt:lpstr>Intenção de enviar pedido de assistência mútua</vt:lpstr>
      <vt:lpstr>Artigo 29 Preservação acelerada de dados informáticos armazenados</vt:lpstr>
      <vt:lpstr>Conteúdos do pedido para preservação acelerada </vt:lpstr>
      <vt:lpstr>Artigo 29 Preservação acelerada de dados informáticos armazenados</vt:lpstr>
      <vt:lpstr>Fundamentos de recusa</vt:lpstr>
      <vt:lpstr>PowerPoint Presentation</vt:lpstr>
      <vt:lpstr>Artigo 30 Divulgação Rápida de Dados de Tráfego Preservados</vt:lpstr>
      <vt:lpstr>Artigo 30 Divulgação Rápida de Dados de Tráfego Preservados</vt:lpstr>
      <vt:lpstr>Artigo 30 Divulgação Rápida de Dados de Tráfego Preservados</vt:lpstr>
      <vt:lpstr>Divulgação acelerada de dados de tráfego preservados</vt:lpstr>
      <vt:lpstr>Artigo 30 Divulgação Rápida de Dados de Tráfego Preservados</vt:lpstr>
      <vt:lpstr>Fundamentos de recusa</vt:lpstr>
      <vt:lpstr>PowerPoint Presentation</vt:lpstr>
      <vt:lpstr>Artigo 31 - Assistência mútua relativamente ao acesso de dados informáticos</vt:lpstr>
      <vt:lpstr>Artigo 31 - Assistência mútua relativamente ao acesso de dados informáticos</vt:lpstr>
      <vt:lpstr>Artigo 31 - Assistência mútua relativamente ao acesso de dados informáticos</vt:lpstr>
      <vt:lpstr>Acesso aos dados informáticos armazenados</vt:lpstr>
      <vt:lpstr>Artigo 31 - Assistência mútua relativamente ao acesso de dados informáticos</vt:lpstr>
      <vt:lpstr>Resposta de forma rápida</vt:lpstr>
      <vt:lpstr>PowerPoint Presentation</vt:lpstr>
      <vt:lpstr>Artigo 32 - Acesso Transfronteiriço a Dados Informáticos Armazenados com Consentimento ou Onde Disponíveis Publicamente</vt:lpstr>
      <vt:lpstr>Artigo 32 - Acesso Transfronteiriço a Dados Informáticos Armazenados com Consentimento ou Onde Disponíveis Publicamente</vt:lpstr>
      <vt:lpstr>Sem autorização </vt:lpstr>
      <vt:lpstr>Artigo 32 - Acesso Transfronteiriço a Dados Informáticos Armazenados com Consentimento ou Onde Disponíveis Publicamente</vt:lpstr>
      <vt:lpstr>Dados publicamente disponíveis </vt:lpstr>
      <vt:lpstr>Artigo 32 - Acesso Transfronteiriço a Dados Informáticos Armazenados com Consentimento ou Onde Disponíveis Publicamente</vt:lpstr>
      <vt:lpstr>Dados informáticos armazenados localizados noutra parte</vt:lpstr>
      <vt:lpstr>Artigo 32 - Acesso Transfronteiriço a Dados Informáticos Armazenados com Consentimento ou Onde Disponíveis Publicamente</vt:lpstr>
      <vt:lpstr>Consentimento legal e voluntário</vt:lpstr>
      <vt:lpstr>Artigo 32 - Acesso Transfronteiriço a Dados Informáticos Armazenados com Consentimento ou Onde Disponíveis Publicamente</vt:lpstr>
      <vt:lpstr>Pessoa que tem a autoridade legal para divulgar dados</vt:lpstr>
      <vt:lpstr>PowerPoint Presentation</vt:lpstr>
      <vt:lpstr>Artigo 33 - Assistência mútua relativamente à Recolha em tempo real de dados de tráfego</vt:lpstr>
      <vt:lpstr>Artigo 33 - Assistência mútua relativamente à Recolha em tempo real de dados de tráfego</vt:lpstr>
      <vt:lpstr>Assistência mútua relativamente à recolha de dados de tráfego em tempo real</vt:lpstr>
      <vt:lpstr>Artigo 33 - Assistência mútua relativamente à Recolha em tempo real de dados de tráfego</vt:lpstr>
      <vt:lpstr>Limitação da assistência mútua relativamente à recolha de dados de tráfego em tempo real</vt:lpstr>
      <vt:lpstr>PowerPoint Presentation</vt:lpstr>
      <vt:lpstr>Artigo 34 - Assistência mútua relativamente à interceção de dados de conteúdo</vt:lpstr>
      <vt:lpstr>Assistência mútua relativamente à interceção de dados de conteúdo</vt:lpstr>
      <vt:lpstr>PowerPoint Presentation</vt:lpstr>
      <vt:lpstr>Artigo 35 – Rede 24/7</vt:lpstr>
      <vt:lpstr>Artigo 35 – Rede 24/7</vt:lpstr>
      <vt:lpstr>Artigo 35 Pontos de contacto 24/7</vt:lpstr>
      <vt:lpstr>Pontos de contacto 24/7</vt:lpstr>
      <vt:lpstr>PowerPoint Presentation</vt:lpstr>
      <vt:lpstr>Parte Cinco 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Algumas questões práticas relacionadas com as investigações internacionais sobre cibercrime</vt:lpstr>
      <vt:lpstr>PowerPoint Presentation</vt:lpstr>
      <vt:lpstr>Parte Seis Resumo</vt:lpstr>
      <vt:lpstr>Resumo</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SALOMON Elvio</cp:lastModifiedBy>
  <cp:revision>191</cp:revision>
  <dcterms:created xsi:type="dcterms:W3CDTF">2012-01-25T15:22:10Z</dcterms:created>
  <dcterms:modified xsi:type="dcterms:W3CDTF">2018-10-12T07:52:14Z</dcterms:modified>
</cp:coreProperties>
</file>